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4" r:id="rId5"/>
    <p:sldId id="275" r:id="rId6"/>
    <p:sldId id="276" r:id="rId7"/>
    <p:sldId id="277" r:id="rId8"/>
    <p:sldId id="278" r:id="rId9"/>
    <p:sldId id="266" r:id="rId10"/>
    <p:sldId id="267" r:id="rId11"/>
    <p:sldId id="268" r:id="rId12"/>
    <p:sldId id="280" r:id="rId13"/>
    <p:sldId id="279" r:id="rId14"/>
    <p:sldId id="282" r:id="rId15"/>
    <p:sldId id="270" r:id="rId16"/>
    <p:sldId id="271" r:id="rId17"/>
    <p:sldId id="272" r:id="rId18"/>
    <p:sldId id="273" r:id="rId19"/>
    <p:sldId id="281" r:id="rId20"/>
    <p:sldId id="259" r:id="rId21"/>
    <p:sldId id="260" r:id="rId22"/>
    <p:sldId id="261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303"/>
    <a:srgbClr val="FD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6486" autoAdjust="0"/>
  </p:normalViewPr>
  <p:slideViewPr>
    <p:cSldViewPr snapToGrid="0">
      <p:cViewPr varScale="1">
        <p:scale>
          <a:sx n="98" d="100"/>
          <a:sy n="98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632F6-03F6-4F03-9428-CF03B9D7EF1E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4F7B7-6569-4C8B-9AEA-92FFCECE2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8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66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upola manja rezolucija zbog ogranicene racunalne snage</a:t>
            </a:r>
          </a:p>
          <a:p>
            <a:pPr marL="171450" indent="-171450">
              <a:buFontTx/>
              <a:buChar char="-"/>
            </a:pPr>
            <a:r>
              <a:rPr lang="hr-HR" dirty="0"/>
              <a:t>tenzori manji od slika, pa F2F efikasniji od S2S ili slika</a:t>
            </a:r>
          </a:p>
          <a:p>
            <a:pPr marL="171450" indent="-171450">
              <a:buFontTx/>
              <a:buChar char="-"/>
            </a:pPr>
            <a:r>
              <a:rPr lang="hr-HR" dirty="0"/>
              <a:t>srednjorocno teze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1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modelu za semanticku segmentaciju damo pravu, buducu sliku</a:t>
            </a:r>
          </a:p>
          <a:p>
            <a:pPr marL="171450" indent="-171450">
              <a:buFontTx/>
              <a:buChar char="-"/>
            </a:pPr>
            <a:r>
              <a:rPr lang="hr-HR" dirty="0"/>
              <a:t>model za prognoziranje nema pristup toj slici naravno</a:t>
            </a:r>
          </a:p>
          <a:p>
            <a:pPr marL="171450" indent="-171450">
              <a:buFontTx/>
              <a:buChar char="-"/>
            </a:pPr>
            <a:r>
              <a:rPr lang="hr-HR" dirty="0"/>
              <a:t>gornja granica uspjesnosti, cilj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4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najjednostavniji moguci predvidanja – kopiraj zadnju sliku i izracunaj segmentaciju</a:t>
            </a:r>
          </a:p>
          <a:p>
            <a:pPr marL="171450" indent="-171450">
              <a:buFontTx/>
              <a:buChar char="-"/>
            </a:pPr>
            <a:r>
              <a:rPr lang="hr-HR" dirty="0"/>
              <a:t>donja granica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prorok dobar, no bolji na vecoj rezoluciji</a:t>
            </a:r>
          </a:p>
          <a:p>
            <a:pPr marL="171450" indent="-171450">
              <a:buFontTx/>
              <a:buChar char="-"/>
            </a:pPr>
            <a:r>
              <a:rPr lang="hr-HR" dirty="0"/>
              <a:t>copy last jako los, tezak zadatak</a:t>
            </a:r>
          </a:p>
          <a:p>
            <a:pPr marL="171450" indent="-171450">
              <a:buFontTx/>
              <a:buChar char="-"/>
            </a:pPr>
            <a:r>
              <a:rPr lang="hr-HR" dirty="0"/>
              <a:t>ocito srednjorocno daleko losije</a:t>
            </a:r>
          </a:p>
          <a:p>
            <a:pPr marL="171450" indent="-171450">
              <a:buFontTx/>
              <a:buChar char="-"/>
            </a:pPr>
            <a:r>
              <a:rPr lang="hr-HR" dirty="0"/>
              <a:t>saric puno bolje, no isti prorok bolji na vecoj rezoluciji</a:t>
            </a:r>
          </a:p>
          <a:p>
            <a:pPr marL="171450" indent="-171450">
              <a:buFontTx/>
              <a:buChar char="-"/>
            </a:pPr>
            <a:r>
              <a:rPr lang="hr-HR" dirty="0"/>
              <a:t>deform najbolji</a:t>
            </a:r>
          </a:p>
          <a:p>
            <a:pPr marL="171450" indent="-171450">
              <a:buFontTx/>
              <a:buChar char="-"/>
            </a:pPr>
            <a:r>
              <a:rPr lang="hr-HR" dirty="0"/>
              <a:t>mozemo dat vise samplea po videu - bolje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2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ocekujemo losije s manje slika, no nije velika razlika, samo u MO</a:t>
            </a:r>
          </a:p>
          <a:p>
            <a:pPr marL="171450" indent="-171450">
              <a:buFontTx/>
              <a:buChar char="-"/>
            </a:pPr>
            <a:r>
              <a:rPr lang="hr-HR" dirty="0"/>
              <a:t>tek na jednoj slici znacajno losije, tesko i za covjeka jer vidimo samo smjer, a ne brzinu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49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1. kamion, greska proroka se propagira</a:t>
            </a:r>
          </a:p>
          <a:p>
            <a:pPr marL="171450" indent="-171450">
              <a:buFontTx/>
              <a:buChar char="-"/>
            </a:pPr>
            <a:r>
              <a:rPr lang="hr-HR" dirty="0"/>
              <a:t>2. nekad i dalje lose, ali deform najbolji</a:t>
            </a:r>
          </a:p>
          <a:p>
            <a:pPr marL="171450" indent="-171450">
              <a:buFontTx/>
              <a:buChar char="-"/>
            </a:pPr>
            <a:r>
              <a:rPr lang="hr-HR" dirty="0"/>
              <a:t>3. auto skrece, na svakoj je slici iz proslosti, model mora razumjet da ce u sljedecoj sceni nestat (vrlo dobro)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7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- koji pikseli su najvise utjecali na odluku za zeleni piksel? crveno</a:t>
            </a:r>
          </a:p>
          <a:p>
            <a:pPr marL="171450" indent="-171450">
              <a:buFontTx/>
              <a:buChar char="-"/>
            </a:pPr>
            <a:r>
              <a:rPr lang="hr-HR" dirty="0"/>
              <a:t>1. zeleni piksel na straznjem kotacu, gleda oko bicikla</a:t>
            </a:r>
          </a:p>
          <a:p>
            <a:pPr marL="171450" indent="-171450">
              <a:buFontTx/>
              <a:buChar char="-"/>
            </a:pPr>
            <a:r>
              <a:rPr lang="hr-HR" dirty="0"/>
              <a:t>2. vidimo auto, na svakoj od slika crveni pikseli tocno prate gdje je auto</a:t>
            </a:r>
          </a:p>
          <a:p>
            <a:pPr marL="171450" indent="-171450">
              <a:buFontTx/>
              <a:buChar char="-"/>
            </a:pPr>
            <a:r>
              <a:rPr lang="hr-HR" dirty="0"/>
              <a:t>3. opet isto, model gleda pokraj auta</a:t>
            </a:r>
          </a:p>
          <a:p>
            <a:pPr marL="171450" indent="-171450">
              <a:buFontTx/>
              <a:buChar char="-"/>
            </a:pPr>
            <a:r>
              <a:rPr lang="hr-HR" dirty="0"/>
              <a:t>najvise u zadnjoj slici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54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4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jedan od važnih zadataka računalnog vida</a:t>
            </a:r>
          </a:p>
          <a:p>
            <a:pPr marL="171450" indent="-171450">
              <a:buFontTx/>
              <a:buChar char="-"/>
            </a:pPr>
            <a:r>
              <a:rPr lang="hr-HR" dirty="0"/>
              <a:t>cilj svakom pikselu dat oznaku razreda</a:t>
            </a:r>
          </a:p>
          <a:p>
            <a:pPr marL="171450" indent="-171450">
              <a:buFontTx/>
              <a:buChar char="-"/>
            </a:pPr>
            <a:r>
              <a:rPr lang="hr-HR" dirty="0"/>
              <a:t>istinita oznaka, čovjek </a:t>
            </a:r>
          </a:p>
          <a:p>
            <a:pPr marL="171450" indent="-171450">
              <a:buFontTx/>
              <a:buChar char="-"/>
            </a:pPr>
            <a:r>
              <a:rPr lang="hr-HR" dirty="0"/>
              <a:t>oznaka modela za semantičku segmentaciju - solidno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prognoziranje se odnosi na „predviđanje budućnosti”</a:t>
            </a:r>
          </a:p>
          <a:p>
            <a:pPr marL="171450" indent="-171450">
              <a:buFontTx/>
              <a:buChar char="-"/>
            </a:pPr>
            <a:r>
              <a:rPr lang="hr-HR" dirty="0"/>
              <a:t>sada imamo nekoliko (4) uzastopne slike, cilj previdjet semantičku segmentaciju sljedeće</a:t>
            </a:r>
          </a:p>
          <a:p>
            <a:pPr marL="171450" indent="-171450">
              <a:buFontTx/>
              <a:buChar char="-"/>
            </a:pPr>
            <a:r>
              <a:rPr lang="hr-HR" dirty="0"/>
              <a:t>puno teže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2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slike, S2S, F2F</a:t>
            </a:r>
          </a:p>
          <a:p>
            <a:pPr marL="171450" indent="-171450">
              <a:buFontTx/>
              <a:buChar char="-"/>
            </a:pPr>
            <a:r>
              <a:rPr lang="hr-HR" dirty="0"/>
              <a:t>BEZ LATERALNIH VEZA</a:t>
            </a:r>
          </a:p>
          <a:p>
            <a:pPr marL="171450" indent="-171450">
              <a:buFontTx/>
              <a:buChar char="-"/>
            </a:pPr>
            <a:r>
              <a:rPr lang="hr-HR" dirty="0"/>
              <a:t>model za segmentaciju, gore su značajke, tu rastavimo</a:t>
            </a:r>
          </a:p>
          <a:p>
            <a:pPr marL="171450" indent="-171450">
              <a:buFontTx/>
              <a:buChar char="-"/>
            </a:pPr>
            <a:r>
              <a:rPr lang="hr-HR" dirty="0"/>
              <a:t>segmentacija = 1 input, prognoziranje = 4</a:t>
            </a:r>
          </a:p>
          <a:p>
            <a:pPr marL="171450" indent="-171450">
              <a:buFontTx/>
              <a:buChar char="-"/>
            </a:pPr>
            <a:r>
              <a:rPr lang="hr-HR" dirty="0"/>
              <a:t>na vrhu opet značajke, X</a:t>
            </a:r>
          </a:p>
          <a:p>
            <a:pPr marL="171450" indent="-171450">
              <a:buFontTx/>
              <a:buChar char="-"/>
            </a:pPr>
            <a:r>
              <a:rPr lang="hr-HR" dirty="0"/>
              <a:t>zasad još nema ništa novo, nikakvo predviđanje</a:t>
            </a:r>
          </a:p>
          <a:p>
            <a:pPr marL="171450" indent="-171450">
              <a:buFontTx/>
              <a:buChar char="-"/>
            </a:pPr>
            <a:r>
              <a:rPr lang="hr-HR" dirty="0"/>
              <a:t>F2F – značajke u značajke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osnovna jedinica u mnogim neuronskim mrežama</a:t>
            </a:r>
          </a:p>
          <a:p>
            <a:pPr marL="171450" indent="-171450">
              <a:buFontTx/>
              <a:buChar char="-"/>
            </a:pPr>
            <a:r>
              <a:rPr lang="hr-HR" dirty="0"/>
              <a:t>necu sad trosit vrijeme na objasnjavanje tezina etc etc</a:t>
            </a:r>
          </a:p>
          <a:p>
            <a:pPr marL="171450" indent="-171450">
              <a:buFontTx/>
              <a:buChar char="-"/>
            </a:pPr>
            <a:r>
              <a:rPr lang="hr-HR" dirty="0"/>
              <a:t>fokusirajmo se na jednu značajku, aktivaciju, element (tamnozeleno)</a:t>
            </a:r>
          </a:p>
          <a:p>
            <a:pPr marL="171450" indent="-171450">
              <a:buFontTx/>
              <a:buChar char="-"/>
            </a:pPr>
            <a:r>
              <a:rPr lang="hr-HR" dirty="0"/>
              <a:t>tamnoplavo su sve značajke koje utječu na aktivaciju odabrane izlazne značajke</a:t>
            </a:r>
          </a:p>
          <a:p>
            <a:pPr marL="171450" indent="-171450">
              <a:buFontTx/>
              <a:buChar char="-"/>
            </a:pPr>
            <a:r>
              <a:rPr lang="hr-HR" dirty="0"/>
              <a:t>izlazna značajka „uzorkuje” 3x3 polje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9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sada uzorkujemo širim, ali rjeđim poljem</a:t>
            </a:r>
          </a:p>
          <a:p>
            <a:pPr marL="171450" indent="-171450">
              <a:buFontTx/>
              <a:buChar char="-"/>
            </a:pPr>
            <a:r>
              <a:rPr lang="hr-HR" dirty="0"/>
              <a:t>hoće li biti bolje?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23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sada lokacije uzorkovanja su prilagodljive</a:t>
            </a:r>
          </a:p>
          <a:p>
            <a:pPr marL="171450" indent="-171450">
              <a:buFontTx/>
              <a:buChar char="-"/>
            </a:pPr>
            <a:r>
              <a:rPr lang="hr-HR" dirty="0"/>
              <a:t>crvene strelice</a:t>
            </a:r>
          </a:p>
          <a:p>
            <a:pPr marL="171450" indent="-171450">
              <a:buFontTx/>
              <a:buChar char="-"/>
            </a:pPr>
            <a:r>
              <a:rPr lang="hr-HR" dirty="0"/>
              <a:t>npr. umjesto uzorkovanja sredisnje znacajke, strelice kaze da uzorkujemo „dolje desno”</a:t>
            </a:r>
          </a:p>
          <a:p>
            <a:pPr marL="171450" indent="-171450">
              <a:buFontTx/>
              <a:buChar char="-"/>
            </a:pPr>
            <a:r>
              <a:rPr lang="hr-HR" dirty="0"/>
              <a:t>taj pomak moze biti decimalan, npr 1.5</a:t>
            </a:r>
          </a:p>
          <a:p>
            <a:pPr marL="171450" indent="-171450">
              <a:buFontTx/>
              <a:buChar char="-"/>
            </a:pPr>
            <a:r>
              <a:rPr lang="hr-HR" dirty="0"/>
              <a:t>znacajke su na cjelobrojnim indeksima, kako sad decimalni brojevi?</a:t>
            </a:r>
          </a:p>
          <a:p>
            <a:pPr marL="171450" indent="-171450">
              <a:buFontTx/>
              <a:buChar char="-"/>
            </a:pPr>
            <a:r>
              <a:rPr lang="hr-HR" dirty="0"/>
              <a:t>intuitivno, ako npr uzorkujemo s 1.5 pomakom, znaci tocno izmedu dvije granice, uzimamo pola jedne, pola druge</a:t>
            </a:r>
          </a:p>
          <a:p>
            <a:pPr marL="171450" indent="-171450">
              <a:buFontTx/>
              <a:buChar char="-"/>
            </a:pPr>
            <a:r>
              <a:rPr lang="hr-HR" dirty="0"/>
              <a:t>kako dobijemo „strelice”, tj pomake?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13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fokusirajmo se opet na jednu izlaznu znacajku</a:t>
            </a:r>
          </a:p>
          <a:p>
            <a:pPr marL="171450" indent="-171450">
              <a:buFontTx/>
              <a:buChar char="-"/>
            </a:pPr>
            <a:r>
              <a:rPr lang="hr-HR" dirty="0"/>
              <a:t>prije samog uzorkovanja i racunanja te znacajke, cijeli ulazni tenzor prvo predajemo obicnoj konvoluciji (narancasto)</a:t>
            </a:r>
          </a:p>
          <a:p>
            <a:pPr marL="171450" indent="-171450">
              <a:buFontTx/>
              <a:buChar char="-"/>
            </a:pPr>
            <a:r>
              <a:rPr lang="hr-HR" dirty="0"/>
              <a:t>ta konvolucija izracunava pomak za svaku lokaciju u ulaznom tenzoru</a:t>
            </a:r>
          </a:p>
          <a:p>
            <a:pPr marL="171450" indent="-171450">
              <a:buFontTx/>
              <a:buChar char="-"/>
            </a:pPr>
            <a:r>
              <a:rPr lang="hr-HR" dirty="0"/>
              <a:t>sada gledamo pomake da nam kazu gdje stvarno uzorkujemo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4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r-HR" dirty="0"/>
              <a:t>recimo da radimo semanticku segmentaciju dane slike</a:t>
            </a:r>
          </a:p>
          <a:p>
            <a:pPr marL="171450" indent="-171450">
              <a:buFontTx/>
              <a:buChar char="-"/>
            </a:pPr>
            <a:r>
              <a:rPr lang="hr-HR" dirty="0"/>
              <a:t>covjek je oznacio ovako, plavo, i to nas model treba oznaciti</a:t>
            </a:r>
          </a:p>
          <a:p>
            <a:pPr marL="171450" indent="-171450">
              <a:buFontTx/>
              <a:buChar char="-"/>
            </a:pPr>
            <a:r>
              <a:rPr lang="hr-HR" dirty="0"/>
              <a:t>nas model oznaci malo krivo, crveno</a:t>
            </a:r>
          </a:p>
          <a:p>
            <a:pPr marL="171450" indent="-171450">
              <a:buFontTx/>
              <a:buChar char="-"/>
            </a:pPr>
            <a:r>
              <a:rPr lang="hr-HR" dirty="0"/>
              <a:t>uocimo podrucje preklapanja, ljubicasto</a:t>
            </a:r>
          </a:p>
          <a:p>
            <a:pPr marL="171450" indent="-171450">
              <a:buFontTx/>
              <a:buChar char="-"/>
            </a:pPr>
            <a:r>
              <a:rPr lang="hr-HR" dirty="0"/>
              <a:t>sada je iz naslova jasno (objasnit vece/manje u formuli)</a:t>
            </a:r>
          </a:p>
          <a:p>
            <a:pPr marL="171450" indent="-171450">
              <a:buFontTx/>
              <a:buChar char="-"/>
            </a:pPr>
            <a:r>
              <a:rPr lang="hr-HR" dirty="0"/>
              <a:t>mean iou</a:t>
            </a:r>
          </a:p>
          <a:p>
            <a:pPr marL="171450" indent="-171450">
              <a:buFontTx/>
              <a:buChar char="-"/>
            </a:pPr>
            <a:r>
              <a:rPr lang="hr-HR" dirty="0"/>
              <a:t>miou-mo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4F7B7-6569-4C8B-9AEA-92FFCECE25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5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BE2D-6C71-4C64-8B6C-6E882B45F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2FE30-18D1-4206-A0A8-8E4ECA0D4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7CB50-51D5-4798-8468-149AC286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EA46-AA83-4B93-9BBD-1A4086F594A3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AA59F-8E87-49B8-B9B7-D6DB093B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A28EF-D662-4062-8A2C-60CE7A30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80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687F-CC94-4BA6-BFEC-478A1FCF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8F7F9-B985-4ABE-824C-004F26F7A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28593-DA20-41D5-95C3-96C6B37A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D2EB2-8CF0-48A9-A1B0-50C0C54CF9DE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49B4F-9C1E-4C1F-AB50-441B44BD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38099-F433-4989-9827-82A1EC82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7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89F8-084A-48D6-8984-B97660B1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CB5B7-BFA1-4501-B521-794B7C225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020CD-3372-40D6-BA71-CF8C8784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485D1-E4A9-42B7-BF80-24E2EB2AA947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9EFAD-92B0-4B66-98DD-4CAA24F9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10DA6-E103-4954-90E8-4AF388BE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1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9778-E96B-41F4-B704-07DCEC26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940F-E455-43C7-88C0-D4B7A0CFC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5EC1F-7B43-448F-8FE2-47551071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22DD0-72B1-45AA-B56F-0785C9491E7C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43874-6E35-44E9-A09B-046CF4FB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E9682-0598-4DF4-87C5-98E13D24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8A6A-1033-4662-80BB-E375C4B4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6B669-AC8D-482B-B9F3-4C1F1255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7F4C-676E-425C-92F6-B8821CEC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C27DE-51A2-4B92-9F84-3F242D7EA713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9C9C0-2C9C-452C-BA6F-7B721D75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6AA10-FC0C-4883-91BD-FC9BDFA6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0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5853-D859-40B0-94FB-9A2E875B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2BF92-61C8-4D6E-BAA3-E510B38CD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ECEE8-144A-47D9-81B7-C752815BC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7CBBE-49D3-424A-94BF-5C991E28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5705-C1C2-46AB-A366-8C0E77529063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24464-8319-4D6F-A15F-B6263FA6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13258-056E-4F30-980E-ACF87F1D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6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959-258F-4AE0-908B-8E42B0A3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CB625-10E2-4555-A194-DC9DE255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62A34-9785-4F8A-B885-806BA6DA6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158F1-68C9-49F3-B9E2-A18408B6F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93D81-186F-41E5-8319-F271B451B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FC8C7-5EC0-4F39-87CB-71CF29C38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3853-940B-4DD7-8965-48E882897A06}" type="datetime1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4240A2-869C-42E3-BDCE-029815F6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0FA26-9DEB-4D8F-B527-717FAA08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5BE2-D23B-4068-A573-BB446E1A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BC131-9DF3-4602-BEE6-AC6A4E03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C7498-0258-4FC6-A698-44DF037ACB03}" type="datetime1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BE5CB-4C21-41DF-B24C-9977F4D19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8094-FDB3-43E9-81D3-D6E0F7C8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39D65-BF41-4316-B578-FDD205C2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93CB-7AE6-4CC1-9DDA-D1321D06E73A}" type="datetime1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4D450-4D8D-4AE7-B715-245C7355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C483F-C586-42BC-838B-12CAC7E6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68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CA15-2E88-49B9-AE25-D97A0517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30FF-0662-4C97-953D-DF7092A8B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0130E-B100-4EDB-8FC5-63F222EE9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69F33-DE68-4A79-A3A4-25EF6DBE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8591-AEC6-4835-92BD-BFE236FF466B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5B42A-308A-431F-A246-792FE25F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432A3-593E-49B4-B6B3-686E6B30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4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6116-5187-4E2C-B9D2-4BCE48E3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F4BBA-F68B-4F64-AC15-4E2258F95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88CB9-9979-4D43-8C66-F426DC31D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AC822-5909-4C7F-962B-7454D925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C06E-1CFB-4A2C-BE2D-1B85347EF8A7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B8E3A-2ED3-4CC4-80AC-CD1E08900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71E3B-F271-444F-A420-37230E4B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5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72316-61B4-421F-BB5B-808136F1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2D3AD-F87C-4DC0-9B07-016BC103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B5D7-9E02-4C09-B580-7370A391C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6F6C1-C766-4027-AFA2-D984411472E0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9F2EB-B4FD-4378-8849-67A585D7B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6C47-3CBA-477C-AA72-4D7423FD5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909AD-B432-4353-B890-29FDFBFA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8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D5AF-CA87-4E57-B538-0157F8F67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72880" cy="2941637"/>
          </a:xfrm>
        </p:spPr>
        <p:txBody>
          <a:bodyPr>
            <a:normAutofit fontScale="90000"/>
          </a:bodyPr>
          <a:lstStyle/>
          <a:p>
            <a:br>
              <a:rPr lang="hr-HR" dirty="0">
                <a:effectLst/>
                <a:latin typeface="Arial" panose="020B0604020202020204" pitchFamily="34" charset="0"/>
              </a:rPr>
            </a:br>
            <a:br>
              <a:rPr lang="hr-HR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Gusto </a:t>
            </a:r>
            <a:r>
              <a:rPr lang="en-US" dirty="0" err="1">
                <a:effectLst/>
                <a:latin typeface="Arial" panose="020B0604020202020204" pitchFamily="34" charset="0"/>
              </a:rPr>
              <a:t>semanti</a:t>
            </a:r>
            <a:r>
              <a:rPr lang="hr-HR" dirty="0">
                <a:latin typeface="Arial" panose="020B0604020202020204" pitchFamily="34" charset="0"/>
              </a:rPr>
              <a:t>č</a:t>
            </a:r>
            <a:r>
              <a:rPr lang="en-US" dirty="0">
                <a:effectLst/>
                <a:latin typeface="Arial" panose="020B0604020202020204" pitchFamily="34" charset="0"/>
              </a:rPr>
              <a:t>ko </a:t>
            </a:r>
            <a:r>
              <a:rPr lang="en-US" dirty="0" err="1">
                <a:effectLst/>
                <a:latin typeface="Arial" panose="020B0604020202020204" pitchFamily="34" charset="0"/>
              </a:rPr>
              <a:t>prognoziranje</a:t>
            </a:r>
            <a:br>
              <a:rPr lang="en-US" dirty="0"/>
            </a:br>
            <a:r>
              <a:rPr lang="en-US" dirty="0" err="1">
                <a:effectLst/>
                <a:latin typeface="Arial" panose="020B0604020202020204" pitchFamily="34" charset="0"/>
              </a:rPr>
              <a:t>regresijom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</a:rPr>
              <a:t>zna</a:t>
            </a:r>
            <a:r>
              <a:rPr lang="hr-HR" dirty="0">
                <a:effectLst/>
                <a:latin typeface="Arial" panose="020B0604020202020204" pitchFamily="34" charset="0"/>
              </a:rPr>
              <a:t>č</a:t>
            </a:r>
            <a:r>
              <a:rPr lang="en-US" dirty="0" err="1">
                <a:effectLst/>
                <a:latin typeface="Arial" panose="020B0604020202020204" pitchFamily="34" charset="0"/>
              </a:rPr>
              <a:t>ajki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4F0E2-A836-41F4-B704-3BB439E62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  <a:p>
            <a:endParaRPr lang="hr-HR" dirty="0"/>
          </a:p>
          <a:p>
            <a:r>
              <a:rPr lang="hr-HR" dirty="0"/>
              <a:t>Luka Družijanić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2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BDB6-EB16-48B8-BB42-6671F6D1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Eksperimenti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9C5AF-9335-449C-945A-1AA1DB17F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/>
              <a:t>Cityscapes</a:t>
            </a:r>
            <a:r>
              <a:rPr lang="hr-HR" dirty="0"/>
              <a:t> skup podataka</a:t>
            </a:r>
          </a:p>
          <a:p>
            <a:pPr lvl="1"/>
            <a:r>
              <a:rPr lang="hr-HR" dirty="0"/>
              <a:t>2975 train, 500 val</a:t>
            </a:r>
          </a:p>
          <a:p>
            <a:pPr lvl="1"/>
            <a:r>
              <a:rPr lang="hr-HR" dirty="0"/>
              <a:t>19 razreda</a:t>
            </a:r>
          </a:p>
          <a:p>
            <a:pPr lvl="1"/>
            <a:r>
              <a:rPr lang="hr-HR" dirty="0"/>
              <a:t>originalno 1024x2048, ali ovdje 512x1024</a:t>
            </a:r>
          </a:p>
          <a:p>
            <a:pPr lvl="1"/>
            <a:r>
              <a:rPr lang="hr-HR" dirty="0"/>
              <a:t>1.8 sekundi dug video za svaku sliku</a:t>
            </a:r>
          </a:p>
          <a:p>
            <a:r>
              <a:rPr lang="hr-HR" dirty="0"/>
              <a:t>tenzori značajki 128x16x32</a:t>
            </a:r>
          </a:p>
          <a:p>
            <a:r>
              <a:rPr lang="hr-HR" b="1" dirty="0"/>
              <a:t>kratkoročno</a:t>
            </a:r>
            <a:r>
              <a:rPr lang="hr-HR" dirty="0"/>
              <a:t> (0.18s) i </a:t>
            </a:r>
            <a:r>
              <a:rPr lang="hr-HR" b="1" dirty="0"/>
              <a:t>srednjoročno</a:t>
            </a:r>
            <a:r>
              <a:rPr lang="hr-HR" dirty="0"/>
              <a:t> (0.54s) prognoziranje</a:t>
            </a:r>
          </a:p>
          <a:p>
            <a:r>
              <a:rPr lang="hr-HR" dirty="0"/>
              <a:t>obične (</a:t>
            </a:r>
            <a:r>
              <a:rPr lang="hr-HR" i="1" dirty="0"/>
              <a:t>ConvF2F</a:t>
            </a:r>
            <a:r>
              <a:rPr lang="hr-HR" dirty="0"/>
              <a:t>), dilatirane (</a:t>
            </a:r>
            <a:r>
              <a:rPr lang="hr-HR" i="1" dirty="0"/>
              <a:t>DilatedF2F</a:t>
            </a:r>
            <a:r>
              <a:rPr lang="hr-HR" dirty="0"/>
              <a:t>) i deformabilne (</a:t>
            </a:r>
            <a:r>
              <a:rPr lang="hr-HR" i="1" dirty="0"/>
              <a:t>DeformF2F</a:t>
            </a:r>
            <a:r>
              <a:rPr lang="hr-HR" dirty="0"/>
              <a:t>) konvolucijske mreže, sa 5 i 8 slojeva</a:t>
            </a:r>
          </a:p>
          <a:p>
            <a:pPr marL="457200" lvl="1" indent="0"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9ECE1-8EBE-4F47-B828-C7B45DECD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1AA01-61AF-4DBB-94B3-878D012D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11</a:t>
            </a:fld>
            <a:endParaRPr lang="en-US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F30AF097-A839-4350-B891-D59E0565DA7C}"/>
              </a:ext>
            </a:extLst>
          </p:cNvPr>
          <p:cNvSpPr/>
          <p:nvPr/>
        </p:nvSpPr>
        <p:spPr>
          <a:xfrm rot="10800000">
            <a:off x="9415508" y="4159225"/>
            <a:ext cx="2093652" cy="905522"/>
          </a:xfrm>
          <a:prstGeom prst="flowChartManualOperati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A129AD8-34B5-4737-99BA-2F1286DDC49A}"/>
              </a:ext>
            </a:extLst>
          </p:cNvPr>
          <p:cNvSpPr/>
          <p:nvPr/>
        </p:nvSpPr>
        <p:spPr>
          <a:xfrm rot="10800000">
            <a:off x="9570866" y="3130895"/>
            <a:ext cx="1782934" cy="77113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8" name="Flowchart: Manual Operation 7">
            <a:extLst>
              <a:ext uri="{FF2B5EF4-FFF2-40B4-BE49-F238E27FC236}">
                <a16:creationId xmlns:a16="http://schemas.microsoft.com/office/drawing/2014/main" id="{E59E5009-6A74-4BB0-872F-BB90D46AF92F}"/>
              </a:ext>
            </a:extLst>
          </p:cNvPr>
          <p:cNvSpPr/>
          <p:nvPr/>
        </p:nvSpPr>
        <p:spPr>
          <a:xfrm rot="10800000">
            <a:off x="9732882" y="2242712"/>
            <a:ext cx="1458900" cy="630987"/>
          </a:xfrm>
          <a:prstGeom prst="flowChartManualOperati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Flowchart: Manual Operation 8">
            <a:extLst>
              <a:ext uri="{FF2B5EF4-FFF2-40B4-BE49-F238E27FC236}">
                <a16:creationId xmlns:a16="http://schemas.microsoft.com/office/drawing/2014/main" id="{BF1CCE3C-9446-438A-A87B-77CEB5EC34CA}"/>
              </a:ext>
            </a:extLst>
          </p:cNvPr>
          <p:cNvSpPr/>
          <p:nvPr/>
        </p:nvSpPr>
        <p:spPr>
          <a:xfrm rot="10800000">
            <a:off x="9893788" y="1493716"/>
            <a:ext cx="1137086" cy="491800"/>
          </a:xfrm>
          <a:prstGeom prst="flowChartManualOperat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F669A-146E-4F73-840B-E50313C56E8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462331" y="1985515"/>
            <a:ext cx="1" cy="257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1602B3-6088-4DA8-83C5-7D6F14C9250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462331" y="2873698"/>
            <a:ext cx="1" cy="257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2E4AF1-7207-4831-8F55-A143D4266D1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462329" y="3902029"/>
            <a:ext cx="1" cy="257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B03E0-C150-43C4-89D1-7A067A01977C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451094" y="325499"/>
            <a:ext cx="11237" cy="1168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2C8F4C-4E84-419F-B538-C1B281243A8D}"/>
              </a:ext>
            </a:extLst>
          </p:cNvPr>
          <p:cNvSpPr txBox="1"/>
          <p:nvPr/>
        </p:nvSpPr>
        <p:spPr>
          <a:xfrm>
            <a:off x="10216106" y="1560116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1503E-5755-434E-9F10-748D4F0E1FE9}"/>
              </a:ext>
            </a:extLst>
          </p:cNvPr>
          <p:cNvSpPr txBox="1"/>
          <p:nvPr/>
        </p:nvSpPr>
        <p:spPr>
          <a:xfrm>
            <a:off x="10222519" y="2359762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C3C98E-BB5A-4814-9616-F877650FF949}"/>
              </a:ext>
            </a:extLst>
          </p:cNvPr>
          <p:cNvSpPr txBox="1"/>
          <p:nvPr/>
        </p:nvSpPr>
        <p:spPr>
          <a:xfrm>
            <a:off x="10222519" y="3275500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649F20-2690-421D-A102-6FA1F7366F18}"/>
              </a:ext>
            </a:extLst>
          </p:cNvPr>
          <p:cNvSpPr txBox="1"/>
          <p:nvPr/>
        </p:nvSpPr>
        <p:spPr>
          <a:xfrm>
            <a:off x="10222519" y="4384921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591864-9374-46A6-B92E-34DBABC61FC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476070" y="5061749"/>
            <a:ext cx="1" cy="257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3A39BD-1B8E-414C-855A-918A122F5AD8}"/>
              </a:ext>
            </a:extLst>
          </p:cNvPr>
          <p:cNvGrpSpPr/>
          <p:nvPr/>
        </p:nvGrpSpPr>
        <p:grpSpPr>
          <a:xfrm>
            <a:off x="6388586" y="332248"/>
            <a:ext cx="2093652" cy="4996444"/>
            <a:chOff x="2392778" y="544380"/>
            <a:chExt cx="2093652" cy="4996444"/>
          </a:xfrm>
        </p:grpSpPr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8632580A-D618-4334-80C3-BACD9B8EECEF}"/>
                </a:ext>
              </a:extLst>
            </p:cNvPr>
            <p:cNvSpPr/>
            <p:nvPr/>
          </p:nvSpPr>
          <p:spPr>
            <a:xfrm rot="10800000">
              <a:off x="2392778" y="4378106"/>
              <a:ext cx="2093652" cy="905522"/>
            </a:xfrm>
            <a:prstGeom prst="flowChartManualOperati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22" name="Flowchart: Manual Operation 21">
              <a:extLst>
                <a:ext uri="{FF2B5EF4-FFF2-40B4-BE49-F238E27FC236}">
                  <a16:creationId xmlns:a16="http://schemas.microsoft.com/office/drawing/2014/main" id="{E283E4E4-3785-4A8D-9710-B88C34EA2A01}"/>
                </a:ext>
              </a:extLst>
            </p:cNvPr>
            <p:cNvSpPr/>
            <p:nvPr/>
          </p:nvSpPr>
          <p:spPr>
            <a:xfrm rot="10800000">
              <a:off x="2548141" y="3349775"/>
              <a:ext cx="1782934" cy="771134"/>
            </a:xfrm>
            <a:prstGeom prst="flowChartManualOperati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23" name="Flowchart: Manual Operation 22">
              <a:extLst>
                <a:ext uri="{FF2B5EF4-FFF2-40B4-BE49-F238E27FC236}">
                  <a16:creationId xmlns:a16="http://schemas.microsoft.com/office/drawing/2014/main" id="{A79BCD5F-4BAD-4E2F-A9AA-13E321ED5DBC}"/>
                </a:ext>
              </a:extLst>
            </p:cNvPr>
            <p:cNvSpPr/>
            <p:nvPr/>
          </p:nvSpPr>
          <p:spPr>
            <a:xfrm rot="10800000">
              <a:off x="2710157" y="2461592"/>
              <a:ext cx="1458900" cy="630987"/>
            </a:xfrm>
            <a:prstGeom prst="flowChartManualOperat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24" name="Flowchart: Manual Operation 23">
              <a:extLst>
                <a:ext uri="{FF2B5EF4-FFF2-40B4-BE49-F238E27FC236}">
                  <a16:creationId xmlns:a16="http://schemas.microsoft.com/office/drawing/2014/main" id="{8CAB6EEB-D02E-49CC-B1FA-444EC4CFF055}"/>
                </a:ext>
              </a:extLst>
            </p:cNvPr>
            <p:cNvSpPr/>
            <p:nvPr/>
          </p:nvSpPr>
          <p:spPr>
            <a:xfrm rot="10800000">
              <a:off x="2871063" y="1712596"/>
              <a:ext cx="1137086" cy="491800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885E7D1-5CE6-4A68-8821-2B062B8110C4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flipV="1">
              <a:off x="3439604" y="4120909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4D578C8-2914-4B05-807E-153A6C644D0B}"/>
                </a:ext>
              </a:extLst>
            </p:cNvPr>
            <p:cNvCxnSpPr/>
            <p:nvPr/>
          </p:nvCxnSpPr>
          <p:spPr>
            <a:xfrm flipH="1" flipV="1">
              <a:off x="3439604" y="3092579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732995-3D69-4967-8F97-ED18CFFBB2EF}"/>
                </a:ext>
              </a:extLst>
            </p:cNvPr>
            <p:cNvCxnSpPr/>
            <p:nvPr/>
          </p:nvCxnSpPr>
          <p:spPr>
            <a:xfrm flipH="1" flipV="1">
              <a:off x="3439602" y="2204395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C899D0-4277-49F5-9DCF-A9D1826F0964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3428366" y="544380"/>
              <a:ext cx="6912" cy="258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157F53-71FC-4C1D-BCD6-691AEC8B85E8}"/>
                </a:ext>
              </a:extLst>
            </p:cNvPr>
            <p:cNvSpPr txBox="1"/>
            <p:nvPr/>
          </p:nvSpPr>
          <p:spPr>
            <a:xfrm>
              <a:off x="3154908" y="4635303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0036C2-82BE-40E6-9AAB-D52D871DD7F1}"/>
                </a:ext>
              </a:extLst>
            </p:cNvPr>
            <p:cNvSpPr txBox="1"/>
            <p:nvPr/>
          </p:nvSpPr>
          <p:spPr>
            <a:xfrm>
              <a:off x="3193379" y="349438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03927F-2A7D-47EF-A64C-6A01AF6162FF}"/>
                </a:ext>
              </a:extLst>
            </p:cNvPr>
            <p:cNvSpPr txBox="1"/>
            <p:nvPr/>
          </p:nvSpPr>
          <p:spPr>
            <a:xfrm>
              <a:off x="3158909" y="257864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AB57B90-68F9-4910-A399-E4D467A3A9E8}"/>
                </a:ext>
              </a:extLst>
            </p:cNvPr>
            <p:cNvSpPr txBox="1"/>
            <p:nvPr/>
          </p:nvSpPr>
          <p:spPr>
            <a:xfrm>
              <a:off x="3193379" y="175736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D374701-1A66-4F3F-AF42-FBA6FD40F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8660" y="5283627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8F03CE-019F-459F-8AE4-2856977605A6}"/>
                </a:ext>
              </a:extLst>
            </p:cNvPr>
            <p:cNvGrpSpPr/>
            <p:nvPr/>
          </p:nvGrpSpPr>
          <p:grpSpPr>
            <a:xfrm>
              <a:off x="2964391" y="802614"/>
              <a:ext cx="941773" cy="630988"/>
              <a:chOff x="698379" y="1014958"/>
              <a:chExt cx="941773" cy="630988"/>
            </a:xfrm>
          </p:grpSpPr>
          <p:sp>
            <p:nvSpPr>
              <p:cNvPr id="36" name="Flowchart: Decision 35">
                <a:extLst>
                  <a:ext uri="{FF2B5EF4-FFF2-40B4-BE49-F238E27FC236}">
                    <a16:creationId xmlns:a16="http://schemas.microsoft.com/office/drawing/2014/main" id="{5D891382-8E0D-4549-A0C1-A690246E8D17}"/>
                  </a:ext>
                </a:extLst>
              </p:cNvPr>
              <p:cNvSpPr/>
              <p:nvPr/>
            </p:nvSpPr>
            <p:spPr>
              <a:xfrm>
                <a:off x="698379" y="1014958"/>
                <a:ext cx="941773" cy="630988"/>
              </a:xfrm>
              <a:prstGeom prst="flowChartDecisi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599657-C159-4D9B-BAB5-2C747732B1F5}"/>
                  </a:ext>
                </a:extLst>
              </p:cNvPr>
              <p:cNvSpPr txBox="1"/>
              <p:nvPr/>
            </p:nvSpPr>
            <p:spPr>
              <a:xfrm>
                <a:off x="884572" y="1145786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SPP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B819EE7-965E-4787-88C5-1BF1537C402F}"/>
                </a:ext>
              </a:extLst>
            </p:cNvPr>
            <p:cNvCxnSpPr/>
            <p:nvPr/>
          </p:nvCxnSpPr>
          <p:spPr>
            <a:xfrm flipH="1" flipV="1">
              <a:off x="3443928" y="1419824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303753-762D-42D6-BB6E-236920E3896C}"/>
              </a:ext>
            </a:extLst>
          </p:cNvPr>
          <p:cNvCxnSpPr>
            <a:cxnSpLocks/>
          </p:cNvCxnSpPr>
          <p:nvPr/>
        </p:nvCxnSpPr>
        <p:spPr>
          <a:xfrm>
            <a:off x="7424174" y="322502"/>
            <a:ext cx="30381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DDAD9C8-FF82-4CE3-99CB-15D67450619A}"/>
              </a:ext>
            </a:extLst>
          </p:cNvPr>
          <p:cNvSpPr txBox="1"/>
          <p:nvPr/>
        </p:nvSpPr>
        <p:spPr>
          <a:xfrm>
            <a:off x="5981372" y="5426319"/>
            <a:ext cx="2946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800" dirty="0"/>
              <a:t>Prava, buduća slika</a:t>
            </a:r>
            <a:endParaRPr lang="en-US" sz="28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063D947-EA83-4E52-997A-0BE9FAEF1988}"/>
              </a:ext>
            </a:extLst>
          </p:cNvPr>
          <p:cNvSpPr txBox="1"/>
          <p:nvPr/>
        </p:nvSpPr>
        <p:spPr>
          <a:xfrm>
            <a:off x="759169" y="3194143"/>
            <a:ext cx="397956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r-HR" sz="4000" dirty="0"/>
              <a:t>Prorok (Oracle)</a:t>
            </a:r>
            <a:endParaRPr lang="en-US" sz="4000" dirty="0"/>
          </a:p>
        </p:txBody>
      </p:sp>
      <p:pic>
        <p:nvPicPr>
          <p:cNvPr id="91" name="Picture 90" descr="A picture containing shape&#10;&#10;Description automatically generated">
            <a:extLst>
              <a:ext uri="{FF2B5EF4-FFF2-40B4-BE49-F238E27FC236}">
                <a16:creationId xmlns:a16="http://schemas.microsoft.com/office/drawing/2014/main" id="{416A8A97-037E-4630-A087-43D7B8B76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718" y="5332565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0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1AA01-61AF-4DBB-94B3-878D012DB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12</a:t>
            </a:fld>
            <a:endParaRPr lang="en-US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F30AF097-A839-4350-B891-D59E0565DA7C}"/>
              </a:ext>
            </a:extLst>
          </p:cNvPr>
          <p:cNvSpPr/>
          <p:nvPr/>
        </p:nvSpPr>
        <p:spPr>
          <a:xfrm rot="10800000">
            <a:off x="9415508" y="4159225"/>
            <a:ext cx="2093652" cy="905522"/>
          </a:xfrm>
          <a:prstGeom prst="flowChartManualOperati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A129AD8-34B5-4737-99BA-2F1286DDC49A}"/>
              </a:ext>
            </a:extLst>
          </p:cNvPr>
          <p:cNvSpPr/>
          <p:nvPr/>
        </p:nvSpPr>
        <p:spPr>
          <a:xfrm rot="10800000">
            <a:off x="9570866" y="3130895"/>
            <a:ext cx="1782934" cy="77113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8" name="Flowchart: Manual Operation 7">
            <a:extLst>
              <a:ext uri="{FF2B5EF4-FFF2-40B4-BE49-F238E27FC236}">
                <a16:creationId xmlns:a16="http://schemas.microsoft.com/office/drawing/2014/main" id="{E59E5009-6A74-4BB0-872F-BB90D46AF92F}"/>
              </a:ext>
            </a:extLst>
          </p:cNvPr>
          <p:cNvSpPr/>
          <p:nvPr/>
        </p:nvSpPr>
        <p:spPr>
          <a:xfrm rot="10800000">
            <a:off x="9732882" y="2242712"/>
            <a:ext cx="1458900" cy="630987"/>
          </a:xfrm>
          <a:prstGeom prst="flowChartManualOperati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9" name="Flowchart: Manual Operation 8">
            <a:extLst>
              <a:ext uri="{FF2B5EF4-FFF2-40B4-BE49-F238E27FC236}">
                <a16:creationId xmlns:a16="http://schemas.microsoft.com/office/drawing/2014/main" id="{BF1CCE3C-9446-438A-A87B-77CEB5EC34CA}"/>
              </a:ext>
            </a:extLst>
          </p:cNvPr>
          <p:cNvSpPr/>
          <p:nvPr/>
        </p:nvSpPr>
        <p:spPr>
          <a:xfrm rot="10800000">
            <a:off x="9893788" y="1493716"/>
            <a:ext cx="1137086" cy="491800"/>
          </a:xfrm>
          <a:prstGeom prst="flowChartManualOperat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F669A-146E-4F73-840B-E50313C56E8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462331" y="1985515"/>
            <a:ext cx="1" cy="257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1602B3-6088-4DA8-83C5-7D6F14C9250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462331" y="2873698"/>
            <a:ext cx="1" cy="257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2E4AF1-7207-4831-8F55-A143D4266D1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462329" y="3902029"/>
            <a:ext cx="1" cy="257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B03E0-C150-43C4-89D1-7A067A01977C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451094" y="325499"/>
            <a:ext cx="11237" cy="1168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2C8F4C-4E84-419F-B538-C1B281243A8D}"/>
              </a:ext>
            </a:extLst>
          </p:cNvPr>
          <p:cNvSpPr txBox="1"/>
          <p:nvPr/>
        </p:nvSpPr>
        <p:spPr>
          <a:xfrm>
            <a:off x="10216106" y="1560116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1503E-5755-434E-9F10-748D4F0E1FE9}"/>
              </a:ext>
            </a:extLst>
          </p:cNvPr>
          <p:cNvSpPr txBox="1"/>
          <p:nvPr/>
        </p:nvSpPr>
        <p:spPr>
          <a:xfrm>
            <a:off x="10222519" y="2359762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C3C98E-BB5A-4814-9616-F877650FF949}"/>
              </a:ext>
            </a:extLst>
          </p:cNvPr>
          <p:cNvSpPr txBox="1"/>
          <p:nvPr/>
        </p:nvSpPr>
        <p:spPr>
          <a:xfrm>
            <a:off x="10222519" y="3275500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649F20-2690-421D-A102-6FA1F7366F18}"/>
              </a:ext>
            </a:extLst>
          </p:cNvPr>
          <p:cNvSpPr txBox="1"/>
          <p:nvPr/>
        </p:nvSpPr>
        <p:spPr>
          <a:xfrm>
            <a:off x="10222519" y="4384921"/>
            <a:ext cx="479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591864-9374-46A6-B92E-34DBABC61FC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476070" y="5061749"/>
            <a:ext cx="1" cy="257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3A39BD-1B8E-414C-855A-918A122F5AD8}"/>
              </a:ext>
            </a:extLst>
          </p:cNvPr>
          <p:cNvGrpSpPr/>
          <p:nvPr/>
        </p:nvGrpSpPr>
        <p:grpSpPr>
          <a:xfrm>
            <a:off x="6388586" y="332248"/>
            <a:ext cx="2093652" cy="4996444"/>
            <a:chOff x="2392778" y="544380"/>
            <a:chExt cx="2093652" cy="4996444"/>
          </a:xfrm>
        </p:grpSpPr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8632580A-D618-4334-80C3-BACD9B8EECEF}"/>
                </a:ext>
              </a:extLst>
            </p:cNvPr>
            <p:cNvSpPr/>
            <p:nvPr/>
          </p:nvSpPr>
          <p:spPr>
            <a:xfrm rot="10800000">
              <a:off x="2392778" y="4378106"/>
              <a:ext cx="2093652" cy="905522"/>
            </a:xfrm>
            <a:prstGeom prst="flowChartManualOperati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22" name="Flowchart: Manual Operation 21">
              <a:extLst>
                <a:ext uri="{FF2B5EF4-FFF2-40B4-BE49-F238E27FC236}">
                  <a16:creationId xmlns:a16="http://schemas.microsoft.com/office/drawing/2014/main" id="{E283E4E4-3785-4A8D-9710-B88C34EA2A01}"/>
                </a:ext>
              </a:extLst>
            </p:cNvPr>
            <p:cNvSpPr/>
            <p:nvPr/>
          </p:nvSpPr>
          <p:spPr>
            <a:xfrm rot="10800000">
              <a:off x="2548141" y="3349775"/>
              <a:ext cx="1782934" cy="771134"/>
            </a:xfrm>
            <a:prstGeom prst="flowChartManualOperati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23" name="Flowchart: Manual Operation 22">
              <a:extLst>
                <a:ext uri="{FF2B5EF4-FFF2-40B4-BE49-F238E27FC236}">
                  <a16:creationId xmlns:a16="http://schemas.microsoft.com/office/drawing/2014/main" id="{A79BCD5F-4BAD-4E2F-A9AA-13E321ED5DBC}"/>
                </a:ext>
              </a:extLst>
            </p:cNvPr>
            <p:cNvSpPr/>
            <p:nvPr/>
          </p:nvSpPr>
          <p:spPr>
            <a:xfrm rot="10800000">
              <a:off x="2710157" y="2461592"/>
              <a:ext cx="1458900" cy="630987"/>
            </a:xfrm>
            <a:prstGeom prst="flowChartManualOperat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24" name="Flowchart: Manual Operation 23">
              <a:extLst>
                <a:ext uri="{FF2B5EF4-FFF2-40B4-BE49-F238E27FC236}">
                  <a16:creationId xmlns:a16="http://schemas.microsoft.com/office/drawing/2014/main" id="{8CAB6EEB-D02E-49CC-B1FA-444EC4CFF055}"/>
                </a:ext>
              </a:extLst>
            </p:cNvPr>
            <p:cNvSpPr/>
            <p:nvPr/>
          </p:nvSpPr>
          <p:spPr>
            <a:xfrm rot="10800000">
              <a:off x="2871063" y="1712596"/>
              <a:ext cx="1137086" cy="491800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885E7D1-5CE6-4A68-8821-2B062B8110C4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flipV="1">
              <a:off x="3439604" y="4120909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4D578C8-2914-4B05-807E-153A6C644D0B}"/>
                </a:ext>
              </a:extLst>
            </p:cNvPr>
            <p:cNvCxnSpPr/>
            <p:nvPr/>
          </p:nvCxnSpPr>
          <p:spPr>
            <a:xfrm flipH="1" flipV="1">
              <a:off x="3439604" y="3092579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732995-3D69-4967-8F97-ED18CFFBB2EF}"/>
                </a:ext>
              </a:extLst>
            </p:cNvPr>
            <p:cNvCxnSpPr/>
            <p:nvPr/>
          </p:nvCxnSpPr>
          <p:spPr>
            <a:xfrm flipH="1" flipV="1">
              <a:off x="3439602" y="2204395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C899D0-4277-49F5-9DCF-A9D1826F0964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3428366" y="544380"/>
              <a:ext cx="6912" cy="258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157F53-71FC-4C1D-BCD6-691AEC8B85E8}"/>
                </a:ext>
              </a:extLst>
            </p:cNvPr>
            <p:cNvSpPr txBox="1"/>
            <p:nvPr/>
          </p:nvSpPr>
          <p:spPr>
            <a:xfrm>
              <a:off x="3154908" y="4635303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0036C2-82BE-40E6-9AAB-D52D871DD7F1}"/>
                </a:ext>
              </a:extLst>
            </p:cNvPr>
            <p:cNvSpPr txBox="1"/>
            <p:nvPr/>
          </p:nvSpPr>
          <p:spPr>
            <a:xfrm>
              <a:off x="3193379" y="349438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03927F-2A7D-47EF-A64C-6A01AF6162FF}"/>
                </a:ext>
              </a:extLst>
            </p:cNvPr>
            <p:cNvSpPr txBox="1"/>
            <p:nvPr/>
          </p:nvSpPr>
          <p:spPr>
            <a:xfrm>
              <a:off x="3158909" y="257864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AB57B90-68F9-4910-A399-E4D467A3A9E8}"/>
                </a:ext>
              </a:extLst>
            </p:cNvPr>
            <p:cNvSpPr txBox="1"/>
            <p:nvPr/>
          </p:nvSpPr>
          <p:spPr>
            <a:xfrm>
              <a:off x="3193379" y="175736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D374701-1A66-4F3F-AF42-FBA6FD40F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8660" y="5283627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18F03CE-019F-459F-8AE4-2856977605A6}"/>
                </a:ext>
              </a:extLst>
            </p:cNvPr>
            <p:cNvGrpSpPr/>
            <p:nvPr/>
          </p:nvGrpSpPr>
          <p:grpSpPr>
            <a:xfrm>
              <a:off x="2964391" y="802614"/>
              <a:ext cx="941773" cy="630988"/>
              <a:chOff x="698379" y="1014958"/>
              <a:chExt cx="941773" cy="630988"/>
            </a:xfrm>
          </p:grpSpPr>
          <p:sp>
            <p:nvSpPr>
              <p:cNvPr id="36" name="Flowchart: Decision 35">
                <a:extLst>
                  <a:ext uri="{FF2B5EF4-FFF2-40B4-BE49-F238E27FC236}">
                    <a16:creationId xmlns:a16="http://schemas.microsoft.com/office/drawing/2014/main" id="{5D891382-8E0D-4549-A0C1-A690246E8D17}"/>
                  </a:ext>
                </a:extLst>
              </p:cNvPr>
              <p:cNvSpPr/>
              <p:nvPr/>
            </p:nvSpPr>
            <p:spPr>
              <a:xfrm>
                <a:off x="698379" y="1014958"/>
                <a:ext cx="941773" cy="630988"/>
              </a:xfrm>
              <a:prstGeom prst="flowChartDecisi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599657-C159-4D9B-BAB5-2C747732B1F5}"/>
                  </a:ext>
                </a:extLst>
              </p:cNvPr>
              <p:cNvSpPr txBox="1"/>
              <p:nvPr/>
            </p:nvSpPr>
            <p:spPr>
              <a:xfrm>
                <a:off x="884572" y="1145786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SPP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B819EE7-965E-4787-88C5-1BF1537C402F}"/>
                </a:ext>
              </a:extLst>
            </p:cNvPr>
            <p:cNvCxnSpPr/>
            <p:nvPr/>
          </p:nvCxnSpPr>
          <p:spPr>
            <a:xfrm flipH="1" flipV="1">
              <a:off x="3443928" y="1419824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303753-762D-42D6-BB6E-236920E3896C}"/>
              </a:ext>
            </a:extLst>
          </p:cNvPr>
          <p:cNvCxnSpPr>
            <a:cxnSpLocks/>
          </p:cNvCxnSpPr>
          <p:nvPr/>
        </p:nvCxnSpPr>
        <p:spPr>
          <a:xfrm>
            <a:off x="7424174" y="322502"/>
            <a:ext cx="30381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FD197B1-2770-45C8-9755-577D43ED124A}"/>
              </a:ext>
            </a:extLst>
          </p:cNvPr>
          <p:cNvSpPr txBox="1"/>
          <p:nvPr/>
        </p:nvSpPr>
        <p:spPr>
          <a:xfrm>
            <a:off x="5885362" y="5395511"/>
            <a:ext cx="313821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sz="2800" dirty="0"/>
              <a:t>Zadnja slika iz prošlosti</a:t>
            </a:r>
            <a:endParaRPr lang="en-US" sz="2800" dirty="0"/>
          </a:p>
        </p:txBody>
      </p:sp>
      <p:pic>
        <p:nvPicPr>
          <p:cNvPr id="85" name="Picture 8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7DC220C-24E3-4EE4-9611-4182526B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508" y="5395511"/>
            <a:ext cx="2160000" cy="10800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A1A04A7-B88F-496E-BB75-4546E506DB48}"/>
              </a:ext>
            </a:extLst>
          </p:cNvPr>
          <p:cNvSpPr txBox="1"/>
          <p:nvPr/>
        </p:nvSpPr>
        <p:spPr>
          <a:xfrm>
            <a:off x="894013" y="2805194"/>
            <a:ext cx="397956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r-HR" sz="4000" dirty="0"/>
              <a:t>Kopija zadnje segmentacije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4717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1007-EDD9-4D69-AD7A-8FDCE11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skup za validaciju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DCE98-9709-4833-8E7A-908675E0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3F7EF-33D9-4F56-9B43-96CF3F95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39" y="1690688"/>
            <a:ext cx="7859222" cy="1771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32357-6B23-4AC8-AE07-D2AF604A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13" y="3463988"/>
            <a:ext cx="7440063" cy="4382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974BA8-729F-4D11-ABB7-ADDA453A4F5E}"/>
              </a:ext>
            </a:extLst>
          </p:cNvPr>
          <p:cNvSpPr/>
          <p:nvPr/>
        </p:nvSpPr>
        <p:spPr>
          <a:xfrm>
            <a:off x="4198079" y="3462585"/>
            <a:ext cx="424206" cy="438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8E36B-4523-44DB-9A13-0396F586E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840" y="4056064"/>
            <a:ext cx="7525800" cy="11812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9E9727-A5C9-47D9-BC4A-7241E6D2B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9" y="3913170"/>
            <a:ext cx="7916380" cy="1143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56EEB6-4B79-45E7-A007-DB6FA7772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7" y="5313210"/>
            <a:ext cx="7373379" cy="3334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4B9915-B050-4AFD-A75B-8A0473888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1539" y="5722513"/>
            <a:ext cx="7944959" cy="1238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F03468-C68F-473C-BEF3-3EE9A9AB7B1B}"/>
              </a:ext>
            </a:extLst>
          </p:cNvPr>
          <p:cNvSpPr/>
          <p:nvPr/>
        </p:nvSpPr>
        <p:spPr>
          <a:xfrm>
            <a:off x="1509164" y="3038475"/>
            <a:ext cx="5129761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A6F881-F3C2-4C7D-8877-EB6CC0656D6D}"/>
              </a:ext>
            </a:extLst>
          </p:cNvPr>
          <p:cNvSpPr/>
          <p:nvPr/>
        </p:nvSpPr>
        <p:spPr>
          <a:xfrm>
            <a:off x="7143750" y="3055935"/>
            <a:ext cx="1864726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6FCFDD-6B41-4B7B-816C-A43EF06AFC6B}"/>
              </a:ext>
            </a:extLst>
          </p:cNvPr>
          <p:cNvSpPr/>
          <p:nvPr/>
        </p:nvSpPr>
        <p:spPr>
          <a:xfrm>
            <a:off x="7143750" y="3531557"/>
            <a:ext cx="1864726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A876E-2207-443C-9B7F-69B994918205}"/>
              </a:ext>
            </a:extLst>
          </p:cNvPr>
          <p:cNvSpPr/>
          <p:nvPr/>
        </p:nvSpPr>
        <p:spPr>
          <a:xfrm>
            <a:off x="1461539" y="4083543"/>
            <a:ext cx="5129761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8ACA87-1C40-4C16-AF61-70D64EFABF61}"/>
              </a:ext>
            </a:extLst>
          </p:cNvPr>
          <p:cNvSpPr/>
          <p:nvPr/>
        </p:nvSpPr>
        <p:spPr>
          <a:xfrm>
            <a:off x="7095920" y="4103367"/>
            <a:ext cx="1864726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74E8EA-8D61-4EE2-B956-2686A93642CB}"/>
              </a:ext>
            </a:extLst>
          </p:cNvPr>
          <p:cNvSpPr/>
          <p:nvPr/>
        </p:nvSpPr>
        <p:spPr>
          <a:xfrm>
            <a:off x="1534885" y="4485826"/>
            <a:ext cx="5129761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D4EE2E-64DA-435D-A880-D964710516F4}"/>
              </a:ext>
            </a:extLst>
          </p:cNvPr>
          <p:cNvSpPr/>
          <p:nvPr/>
        </p:nvSpPr>
        <p:spPr>
          <a:xfrm>
            <a:off x="7095920" y="4461396"/>
            <a:ext cx="1864726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EDA856-E284-47CC-B87B-0739562DC971}"/>
              </a:ext>
            </a:extLst>
          </p:cNvPr>
          <p:cNvSpPr/>
          <p:nvPr/>
        </p:nvSpPr>
        <p:spPr>
          <a:xfrm>
            <a:off x="1587267" y="4888109"/>
            <a:ext cx="5129761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8CEC8-11B7-4441-A636-B675A520FE3E}"/>
              </a:ext>
            </a:extLst>
          </p:cNvPr>
          <p:cNvSpPr/>
          <p:nvPr/>
        </p:nvSpPr>
        <p:spPr>
          <a:xfrm>
            <a:off x="7095920" y="4888473"/>
            <a:ext cx="1864726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D3C0B-6D2E-4D5A-9CA1-AED7C90B5352}"/>
              </a:ext>
            </a:extLst>
          </p:cNvPr>
          <p:cNvSpPr/>
          <p:nvPr/>
        </p:nvSpPr>
        <p:spPr>
          <a:xfrm>
            <a:off x="1577840" y="5306301"/>
            <a:ext cx="5129761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80B117-3B60-486F-A5F6-F857EB68FFBC}"/>
              </a:ext>
            </a:extLst>
          </p:cNvPr>
          <p:cNvSpPr/>
          <p:nvPr/>
        </p:nvSpPr>
        <p:spPr>
          <a:xfrm>
            <a:off x="7238914" y="5342374"/>
            <a:ext cx="1864726" cy="347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1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9FAD-4519-4C30-B1A8-1559A23A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skup za učenje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E916D-6186-480C-B48B-D0FCEED3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2CD7D-D0BC-4FB0-802B-ADE69232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4" y="2186798"/>
            <a:ext cx="6011367" cy="3225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239BB-E7FE-4360-A622-847AE0DD5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33" y="2197203"/>
            <a:ext cx="6011367" cy="2179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FC24F-BD23-4FF7-A836-9512D29B3552}"/>
              </a:ext>
            </a:extLst>
          </p:cNvPr>
          <p:cNvSpPr txBox="1"/>
          <p:nvPr/>
        </p:nvSpPr>
        <p:spPr>
          <a:xfrm>
            <a:off x="301557" y="4207872"/>
            <a:ext cx="5567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razlika                                      8.3           9.6         21.3         24.5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08109-24A6-487E-B1F9-463D0FE9EAD0}"/>
              </a:ext>
            </a:extLst>
          </p:cNvPr>
          <p:cNvSpPr txBox="1"/>
          <p:nvPr/>
        </p:nvSpPr>
        <p:spPr>
          <a:xfrm>
            <a:off x="6322893" y="4207872"/>
            <a:ext cx="5516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razlika                                      4.7           5.8           20.2         22.9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09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9D84-FCF6-4475-8DA4-28D4F560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odabir broja slika iz prošlosti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CE12-2BAE-4B9E-8479-A7AA8B22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88F0E-C3A9-454B-98B9-298DE141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567" y="2306769"/>
            <a:ext cx="5582429" cy="27912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368DF5-96E7-4E5A-A360-3416D60839C0}"/>
              </a:ext>
            </a:extLst>
          </p:cNvPr>
          <p:cNvSpPr/>
          <p:nvPr/>
        </p:nvSpPr>
        <p:spPr>
          <a:xfrm>
            <a:off x="5250730" y="3702376"/>
            <a:ext cx="2931736" cy="37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B8770-91F4-405F-B506-E6AE4C2E6CE4}"/>
              </a:ext>
            </a:extLst>
          </p:cNvPr>
          <p:cNvSpPr/>
          <p:nvPr/>
        </p:nvSpPr>
        <p:spPr>
          <a:xfrm>
            <a:off x="5250730" y="4096950"/>
            <a:ext cx="2931736" cy="37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61562-A0F7-48B5-8A8B-E2CF0F3B5F50}"/>
              </a:ext>
            </a:extLst>
          </p:cNvPr>
          <p:cNvSpPr/>
          <p:nvPr/>
        </p:nvSpPr>
        <p:spPr>
          <a:xfrm>
            <a:off x="5250730" y="4536411"/>
            <a:ext cx="2931736" cy="379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8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FA-8ED3-4FED-A190-65E44E13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Kvalitativni rezultati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8B03-A279-4D6F-B01A-8A4CA66D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9C3CA-6598-4B69-83CC-60AC1227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9465"/>
            <a:ext cx="12192000" cy="3146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934853-EBE7-4AE9-82F9-81CCD55C8DA9}"/>
              </a:ext>
            </a:extLst>
          </p:cNvPr>
          <p:cNvSpPr txBox="1"/>
          <p:nvPr/>
        </p:nvSpPr>
        <p:spPr>
          <a:xfrm>
            <a:off x="375920" y="1798320"/>
            <a:ext cx="1103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zadnja slika iz prošlosti                     slika iz budućnosti                           prava segmentacija                                    prorok   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9323C-F093-415A-AA91-D258B922CEB2}"/>
              </a:ext>
            </a:extLst>
          </p:cNvPr>
          <p:cNvSpPr txBox="1"/>
          <p:nvPr/>
        </p:nvSpPr>
        <p:spPr>
          <a:xfrm>
            <a:off x="2377440" y="5232331"/>
            <a:ext cx="754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ConvF2F-8                                        DilatedF2F-8                                   DeformF2F-8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639B56-588C-46CB-93F2-03E1E558E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7" y="2129786"/>
            <a:ext cx="12192000" cy="3056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73F1FF-6C42-494D-97C2-F89D5ADF6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9786"/>
            <a:ext cx="12192000" cy="31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3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A1C8-E391-4913-BBD0-A0AE152A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Vizualizacija gradijenata po ulaznim slikama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BAEB6-3464-4936-8D67-C40389AE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0DC1F6-BA97-424E-93B0-204C4D0B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7" y="2363254"/>
            <a:ext cx="11869806" cy="3086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CB6B8F-9722-40CA-8A0D-C2559D4C7AB9}"/>
              </a:ext>
            </a:extLst>
          </p:cNvPr>
          <p:cNvSpPr txBox="1"/>
          <p:nvPr/>
        </p:nvSpPr>
        <p:spPr>
          <a:xfrm>
            <a:off x="3698240" y="1993922"/>
            <a:ext cx="388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slika iz budućnosti                          prorok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453E7-E906-494F-9FBF-28F5551BF500}"/>
              </a:ext>
            </a:extLst>
          </p:cNvPr>
          <p:cNvSpPr txBox="1"/>
          <p:nvPr/>
        </p:nvSpPr>
        <p:spPr>
          <a:xfrm>
            <a:off x="4068393" y="5449785"/>
            <a:ext cx="405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slike iz prošlosti (od starije prema novijoj)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71FAF-3E80-49A4-80D1-8881914ED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97" y="2334675"/>
            <a:ext cx="11812649" cy="3115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C78744-55AD-469A-B4D1-D9966ED99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97" y="2315623"/>
            <a:ext cx="1184122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1B98-E79B-4207-A40E-6A78B01E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7DBDD-5CFF-45E6-9E2A-148E152B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semantičko prognoziranje značajki (F2F)</a:t>
            </a:r>
          </a:p>
          <a:p>
            <a:r>
              <a:rPr lang="hr-HR" dirty="0"/>
              <a:t>deformabilne &gt; obične &gt; dilatirane</a:t>
            </a:r>
          </a:p>
          <a:p>
            <a:r>
              <a:rPr lang="hr-HR" dirty="0"/>
              <a:t>što dalje?</a:t>
            </a:r>
          </a:p>
          <a:p>
            <a:pPr lvl="1"/>
            <a:r>
              <a:rPr lang="hr-HR" dirty="0"/>
              <a:t>slojevi pažnje</a:t>
            </a:r>
          </a:p>
          <a:p>
            <a:pPr lvl="1"/>
            <a:r>
              <a:rPr lang="hr-HR" dirty="0"/>
              <a:t>optički tok</a:t>
            </a:r>
          </a:p>
          <a:p>
            <a:pPr lvl="1"/>
            <a:r>
              <a:rPr lang="hr-HR" dirty="0"/>
              <a:t>dodatno treniranje naduzorkovanja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90531-E654-4EFC-8EE8-CC06C423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C9A3-E7C7-4871-8F62-2BF72136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975" y="2632075"/>
            <a:ext cx="2714625" cy="1325563"/>
          </a:xfrm>
        </p:spPr>
        <p:txBody>
          <a:bodyPr>
            <a:normAutofit/>
          </a:bodyPr>
          <a:lstStyle/>
          <a:p>
            <a:r>
              <a:rPr lang="hr-HR" sz="5400" dirty="0"/>
              <a:t>Hvala!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8F0D5-038E-4662-9338-B96A76A5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9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3E10-46D1-4CDD-A13C-CBF5EFA4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Semantička segmentacija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B0D2A-D870-473F-86D1-9CF0C21B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8DEE1-66DB-4BFB-80C6-A8A934C1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2" y="1611568"/>
            <a:ext cx="3960000" cy="198000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76680E40-323D-44D6-9805-7A0636EA0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10" y="1611568"/>
            <a:ext cx="3960000" cy="198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98902-EB1C-4317-B6C3-E624F7F9B67A}"/>
              </a:ext>
            </a:extLst>
          </p:cNvPr>
          <p:cNvCxnSpPr>
            <a:cxnSpLocks/>
          </p:cNvCxnSpPr>
          <p:nvPr/>
        </p:nvCxnSpPr>
        <p:spPr>
          <a:xfrm>
            <a:off x="4427272" y="2516400"/>
            <a:ext cx="30731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7E222-36F8-458B-A458-9C6031138D19}"/>
              </a:ext>
            </a:extLst>
          </p:cNvPr>
          <p:cNvSpPr/>
          <p:nvPr/>
        </p:nvSpPr>
        <p:spPr>
          <a:xfrm>
            <a:off x="5045118" y="4683871"/>
            <a:ext cx="1781666" cy="8483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4BB192-F077-4918-B988-C1ACD0E77B4D}"/>
              </a:ext>
            </a:extLst>
          </p:cNvPr>
          <p:cNvCxnSpPr>
            <a:cxnSpLocks/>
          </p:cNvCxnSpPr>
          <p:nvPr/>
        </p:nvCxnSpPr>
        <p:spPr>
          <a:xfrm>
            <a:off x="4427272" y="5108061"/>
            <a:ext cx="630025" cy="22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1FF452-050F-4DA0-9C61-18B954A6C08C}"/>
              </a:ext>
            </a:extLst>
          </p:cNvPr>
          <p:cNvCxnSpPr>
            <a:cxnSpLocks/>
          </p:cNvCxnSpPr>
          <p:nvPr/>
        </p:nvCxnSpPr>
        <p:spPr>
          <a:xfrm>
            <a:off x="6819692" y="5105840"/>
            <a:ext cx="630025" cy="22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4D2CD24-F797-4A13-B76B-F5C0474FA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842" y="4115840"/>
            <a:ext cx="3982140" cy="19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3B94C8-11BD-4565-9187-A5B375467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2" y="4118061"/>
            <a:ext cx="396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6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16DB-4F76-4A35-9C7A-4124F4FA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Semantičko prognoziranje na razini slike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410AC-8749-4EAF-99C3-2C5AA115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FE4B61C7-7310-4413-89B5-C47B7B88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5410676"/>
            <a:ext cx="2520000" cy="1260000"/>
          </a:xfrm>
          <a:prstGeom prst="rect">
            <a:avLst/>
          </a:prstGeom>
        </p:spPr>
      </p:pic>
      <p:pic>
        <p:nvPicPr>
          <p:cNvPr id="6" name="Picture 5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B6F98104-21E6-46B7-9F55-6214C8B71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4104838"/>
            <a:ext cx="2520000" cy="1260000"/>
          </a:xfrm>
          <a:prstGeom prst="rect">
            <a:avLst/>
          </a:prstGeom>
        </p:spPr>
      </p:pic>
      <p:pic>
        <p:nvPicPr>
          <p:cNvPr id="7" name="Picture 6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1C9A8B4D-61B3-4F22-A71C-C865162C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2799000"/>
            <a:ext cx="2520000" cy="1260000"/>
          </a:xfrm>
          <a:prstGeom prst="rect">
            <a:avLst/>
          </a:prstGeom>
        </p:spPr>
      </p:pic>
      <p:pic>
        <p:nvPicPr>
          <p:cNvPr id="8" name="Picture 7" descr="A yellow car on a street&#10;&#10;Description automatically generated with low confidence">
            <a:extLst>
              <a:ext uri="{FF2B5EF4-FFF2-40B4-BE49-F238E27FC236}">
                <a16:creationId xmlns:a16="http://schemas.microsoft.com/office/drawing/2014/main" id="{AD1E4844-A935-4590-8345-E681A4B86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1493162"/>
            <a:ext cx="2520000" cy="126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0E6BF5-F416-408C-AA04-EE7A460D998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993510" y="2123162"/>
            <a:ext cx="1849121" cy="19816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443946-FD30-40B5-8FF1-E77EA97B319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93510" y="3429000"/>
            <a:ext cx="1849121" cy="6758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9D367F-2850-48E6-A57F-872A1B14ED3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993510" y="4104838"/>
            <a:ext cx="1849121" cy="630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688BC3-7803-408F-9B34-F9D6FEFE8E29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2993510" y="4104838"/>
            <a:ext cx="1849121" cy="19358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3B7837-4F7E-49CF-8BFF-A2FD810E90E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02631" y="4104838"/>
            <a:ext cx="4344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0422995-CDFD-413F-99DB-17D06EAC0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329" y="3513379"/>
            <a:ext cx="2534089" cy="1260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9732BBB-E18D-4E31-9D21-B35B1B68BE74}"/>
              </a:ext>
            </a:extLst>
          </p:cNvPr>
          <p:cNvSpPr/>
          <p:nvPr/>
        </p:nvSpPr>
        <p:spPr>
          <a:xfrm>
            <a:off x="4565775" y="3091653"/>
            <a:ext cx="4428930" cy="2294561"/>
          </a:xfrm>
          <a:prstGeom prst="rect">
            <a:avLst/>
          </a:prstGeom>
          <a:solidFill>
            <a:srgbClr val="FD5959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semantičko prognoziranje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8" descr="A yellow car on a street&#10;&#10;Description automatically generated with low confidence">
            <a:extLst>
              <a:ext uri="{FF2B5EF4-FFF2-40B4-BE49-F238E27FC236}">
                <a16:creationId xmlns:a16="http://schemas.microsoft.com/office/drawing/2014/main" id="{DED84084-727F-47BD-AE61-3AB38AD31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31" y="3564838"/>
            <a:ext cx="2160000" cy="1080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78002E4-DAAF-4073-A258-D102619100CE}"/>
              </a:ext>
            </a:extLst>
          </p:cNvPr>
          <p:cNvSpPr/>
          <p:nvPr/>
        </p:nvSpPr>
        <p:spPr>
          <a:xfrm>
            <a:off x="7437120" y="3719159"/>
            <a:ext cx="1442720" cy="8405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224AC3-66C3-4663-95EC-3D5AC1230D37}"/>
              </a:ext>
            </a:extLst>
          </p:cNvPr>
          <p:cNvCxnSpPr>
            <a:cxnSpLocks/>
            <a:stCxn id="32" idx="3"/>
            <a:endCxn id="28" idx="1"/>
          </p:cNvCxnSpPr>
          <p:nvPr/>
        </p:nvCxnSpPr>
        <p:spPr>
          <a:xfrm>
            <a:off x="8879840" y="4139435"/>
            <a:ext cx="434489" cy="39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1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16DB-4F76-4A35-9C7A-4124F4FA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65126"/>
            <a:ext cx="11789244" cy="1043836"/>
          </a:xfrm>
        </p:spPr>
        <p:txBody>
          <a:bodyPr/>
          <a:lstStyle/>
          <a:p>
            <a:r>
              <a:rPr lang="hr-HR" dirty="0"/>
              <a:t>Semantičko prognoziranje na razini semantike (S2S)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410AC-8749-4EAF-99C3-2C5AA115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FE4B61C7-7310-4413-89B5-C47B7B88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5410676"/>
            <a:ext cx="2520000" cy="1260000"/>
          </a:xfrm>
          <a:prstGeom prst="rect">
            <a:avLst/>
          </a:prstGeom>
        </p:spPr>
      </p:pic>
      <p:pic>
        <p:nvPicPr>
          <p:cNvPr id="6" name="Picture 5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B6F98104-21E6-46B7-9F55-6214C8B71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4104838"/>
            <a:ext cx="2520000" cy="1260000"/>
          </a:xfrm>
          <a:prstGeom prst="rect">
            <a:avLst/>
          </a:prstGeom>
        </p:spPr>
      </p:pic>
      <p:pic>
        <p:nvPicPr>
          <p:cNvPr id="7" name="Picture 6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1C9A8B4D-61B3-4F22-A71C-C865162C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2799000"/>
            <a:ext cx="2520000" cy="1260000"/>
          </a:xfrm>
          <a:prstGeom prst="rect">
            <a:avLst/>
          </a:prstGeom>
        </p:spPr>
      </p:pic>
      <p:pic>
        <p:nvPicPr>
          <p:cNvPr id="8" name="Picture 7" descr="A yellow car on a street&#10;&#10;Description automatically generated with low confidence">
            <a:extLst>
              <a:ext uri="{FF2B5EF4-FFF2-40B4-BE49-F238E27FC236}">
                <a16:creationId xmlns:a16="http://schemas.microsoft.com/office/drawing/2014/main" id="{AD1E4844-A935-4590-8345-E681A4B86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1493162"/>
            <a:ext cx="2520000" cy="12600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913FDD-2DC4-4F23-B46C-7769F2D5CD5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93510" y="2123162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BFF9F9-0635-4E1D-9EB5-38BE127FBFD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648031" y="2128783"/>
            <a:ext cx="1790004" cy="19245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69FFB7-763E-4621-8C54-C9D86D3B4A8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648031" y="3434621"/>
            <a:ext cx="1790004" cy="6187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575106-2C7B-4F53-9BE9-371DCBD3FA4E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7648031" y="4053379"/>
            <a:ext cx="1790004" cy="6870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8FD0C2-153D-45A9-8F8C-54EFF6E06BB6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7648033" y="4053379"/>
            <a:ext cx="1790002" cy="19929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4BF6F2-75EE-421E-A4E3-36328E29A569}"/>
              </a:ext>
            </a:extLst>
          </p:cNvPr>
          <p:cNvCxnSpPr>
            <a:cxnSpLocks/>
          </p:cNvCxnSpPr>
          <p:nvPr/>
        </p:nvCxnSpPr>
        <p:spPr>
          <a:xfrm>
            <a:off x="2993510" y="3398242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CD66C8-B26B-438A-8588-5A4DAC167A66}"/>
              </a:ext>
            </a:extLst>
          </p:cNvPr>
          <p:cNvCxnSpPr>
            <a:cxnSpLocks/>
          </p:cNvCxnSpPr>
          <p:nvPr/>
        </p:nvCxnSpPr>
        <p:spPr>
          <a:xfrm>
            <a:off x="2993509" y="4734838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D703C9-43AB-413E-AA36-3D61DC4523D3}"/>
              </a:ext>
            </a:extLst>
          </p:cNvPr>
          <p:cNvCxnSpPr>
            <a:cxnSpLocks/>
          </p:cNvCxnSpPr>
          <p:nvPr/>
        </p:nvCxnSpPr>
        <p:spPr>
          <a:xfrm>
            <a:off x="3000901" y="6040676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BC836A-E7E8-4794-90C0-75B79A938E17}"/>
              </a:ext>
            </a:extLst>
          </p:cNvPr>
          <p:cNvCxnSpPr>
            <a:cxnSpLocks/>
          </p:cNvCxnSpPr>
          <p:nvPr/>
        </p:nvCxnSpPr>
        <p:spPr>
          <a:xfrm>
            <a:off x="4783514" y="2139290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5B81A5-B466-4BC0-8F43-A42B27964537}"/>
              </a:ext>
            </a:extLst>
          </p:cNvPr>
          <p:cNvCxnSpPr>
            <a:cxnSpLocks/>
          </p:cNvCxnSpPr>
          <p:nvPr/>
        </p:nvCxnSpPr>
        <p:spPr>
          <a:xfrm>
            <a:off x="4780746" y="3428722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96E99D6-5B53-42EA-B728-706F16FE39CB}"/>
              </a:ext>
            </a:extLst>
          </p:cNvPr>
          <p:cNvCxnSpPr>
            <a:cxnSpLocks/>
          </p:cNvCxnSpPr>
          <p:nvPr/>
        </p:nvCxnSpPr>
        <p:spPr>
          <a:xfrm>
            <a:off x="4780746" y="4712791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EC2263-B6B0-4169-B270-9B3980CEA70C}"/>
              </a:ext>
            </a:extLst>
          </p:cNvPr>
          <p:cNvCxnSpPr>
            <a:cxnSpLocks/>
          </p:cNvCxnSpPr>
          <p:nvPr/>
        </p:nvCxnSpPr>
        <p:spPr>
          <a:xfrm>
            <a:off x="4757658" y="6040676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2D2E91B0-C2A9-4226-8FCA-DB5B4D78F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035" y="3423379"/>
            <a:ext cx="2534089" cy="1260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03C983D-FDD8-4ADC-8EF5-5D46F838C441}"/>
              </a:ext>
            </a:extLst>
          </p:cNvPr>
          <p:cNvSpPr/>
          <p:nvPr/>
        </p:nvSpPr>
        <p:spPr>
          <a:xfrm>
            <a:off x="3100762" y="1317158"/>
            <a:ext cx="6092184" cy="5353518"/>
          </a:xfrm>
          <a:prstGeom prst="rect">
            <a:avLst/>
          </a:prstGeom>
          <a:solidFill>
            <a:srgbClr val="FD5959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</a:t>
            </a: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                       </a:t>
            </a:r>
          </a:p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                                     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B89CBD-58D0-4572-8045-958C142132E4}"/>
              </a:ext>
            </a:extLst>
          </p:cNvPr>
          <p:cNvSpPr txBox="1"/>
          <p:nvPr/>
        </p:nvSpPr>
        <p:spPr>
          <a:xfrm>
            <a:off x="7675400" y="5694570"/>
            <a:ext cx="1515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dirty="0"/>
              <a:t>Model za semantičko prognoziranje</a:t>
            </a:r>
            <a:endParaRPr lang="en-US" dirty="0"/>
          </a:p>
        </p:txBody>
      </p:sp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37BCF2D-6A44-4061-AC88-6F440F6E7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31" y="1493162"/>
            <a:ext cx="2520000" cy="1260000"/>
          </a:xfrm>
          <a:prstGeom prst="rect">
            <a:avLst/>
          </a:prstGeom>
        </p:spPr>
      </p:pic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373488E-D3BC-4062-8487-C5972C8F65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31" y="2799000"/>
            <a:ext cx="2520000" cy="1260000"/>
          </a:xfrm>
          <a:prstGeom prst="rect">
            <a:avLst/>
          </a:prstGeom>
        </p:spPr>
      </p:pic>
      <p:pic>
        <p:nvPicPr>
          <p:cNvPr id="19" name="Picture 1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A20F4-1F98-4CE3-A718-BD5CF5A3FA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31" y="4104838"/>
            <a:ext cx="2520000" cy="1260000"/>
          </a:xfrm>
          <a:prstGeom prst="rect">
            <a:avLst/>
          </a:prstGeom>
        </p:spPr>
      </p:pic>
      <p:pic>
        <p:nvPicPr>
          <p:cNvPr id="21" name="Picture 2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2A69133-3469-458C-8812-E939A09BFE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31" y="5410676"/>
            <a:ext cx="2520000" cy="1260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DAFD705-ABE0-4E92-A20E-32D4EAF23064}"/>
              </a:ext>
            </a:extLst>
          </p:cNvPr>
          <p:cNvSpPr/>
          <p:nvPr/>
        </p:nvSpPr>
        <p:spPr>
          <a:xfrm>
            <a:off x="3340795" y="1719014"/>
            <a:ext cx="1442720" cy="8405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9C895F-4FBB-4A07-B544-435E0527A630}"/>
              </a:ext>
            </a:extLst>
          </p:cNvPr>
          <p:cNvSpPr/>
          <p:nvPr/>
        </p:nvSpPr>
        <p:spPr>
          <a:xfrm>
            <a:off x="3340794" y="3008724"/>
            <a:ext cx="1442720" cy="8405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492CB1-5733-4E90-A083-44D040B20074}"/>
              </a:ext>
            </a:extLst>
          </p:cNvPr>
          <p:cNvSpPr/>
          <p:nvPr/>
        </p:nvSpPr>
        <p:spPr>
          <a:xfrm>
            <a:off x="3340794" y="4292515"/>
            <a:ext cx="1442720" cy="8405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D86627-714F-44F6-8347-A02BF6D6ADAB}"/>
              </a:ext>
            </a:extLst>
          </p:cNvPr>
          <p:cNvSpPr/>
          <p:nvPr/>
        </p:nvSpPr>
        <p:spPr>
          <a:xfrm>
            <a:off x="3310929" y="5601261"/>
            <a:ext cx="1442720" cy="8405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7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  <p:bldP spid="48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16DB-4F76-4A35-9C7A-4124F4FA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65126"/>
            <a:ext cx="11789244" cy="1043836"/>
          </a:xfrm>
        </p:spPr>
        <p:txBody>
          <a:bodyPr/>
          <a:lstStyle/>
          <a:p>
            <a:r>
              <a:rPr lang="hr-HR" dirty="0"/>
              <a:t>Semantičko prognoziranje na razini značajki (F2F)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410AC-8749-4EAF-99C3-2C5AA115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FE4B61C7-7310-4413-89B5-C47B7B88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5410676"/>
            <a:ext cx="2520000" cy="1260000"/>
          </a:xfrm>
          <a:prstGeom prst="rect">
            <a:avLst/>
          </a:prstGeom>
        </p:spPr>
      </p:pic>
      <p:pic>
        <p:nvPicPr>
          <p:cNvPr id="6" name="Picture 5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B6F98104-21E6-46B7-9F55-6214C8B71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4104838"/>
            <a:ext cx="2520000" cy="1260000"/>
          </a:xfrm>
          <a:prstGeom prst="rect">
            <a:avLst/>
          </a:prstGeom>
        </p:spPr>
      </p:pic>
      <p:pic>
        <p:nvPicPr>
          <p:cNvPr id="7" name="Picture 6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1C9A8B4D-61B3-4F22-A71C-C865162C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2799000"/>
            <a:ext cx="2520000" cy="1260000"/>
          </a:xfrm>
          <a:prstGeom prst="rect">
            <a:avLst/>
          </a:prstGeom>
        </p:spPr>
      </p:pic>
      <p:pic>
        <p:nvPicPr>
          <p:cNvPr id="8" name="Picture 7" descr="A yellow car on a street&#10;&#10;Description automatically generated with low confidence">
            <a:extLst>
              <a:ext uri="{FF2B5EF4-FFF2-40B4-BE49-F238E27FC236}">
                <a16:creationId xmlns:a16="http://schemas.microsoft.com/office/drawing/2014/main" id="{AD1E4844-A935-4590-8345-E681A4B86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1493162"/>
            <a:ext cx="2520000" cy="12600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913FDD-2DC4-4F23-B46C-7769F2D5CD5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93510" y="2123162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BFF9F9-0635-4E1D-9EB5-38BE127FBFDC}"/>
              </a:ext>
            </a:extLst>
          </p:cNvPr>
          <p:cNvCxnSpPr>
            <a:cxnSpLocks/>
          </p:cNvCxnSpPr>
          <p:nvPr/>
        </p:nvCxnSpPr>
        <p:spPr>
          <a:xfrm>
            <a:off x="5062230" y="2102563"/>
            <a:ext cx="1790004" cy="19245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69FFB7-763E-4621-8C54-C9D86D3B4A8C}"/>
              </a:ext>
            </a:extLst>
          </p:cNvPr>
          <p:cNvCxnSpPr>
            <a:cxnSpLocks/>
          </p:cNvCxnSpPr>
          <p:nvPr/>
        </p:nvCxnSpPr>
        <p:spPr>
          <a:xfrm>
            <a:off x="5088086" y="3408402"/>
            <a:ext cx="1790004" cy="6187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575106-2C7B-4F53-9BE9-371DCBD3FA4E}"/>
              </a:ext>
            </a:extLst>
          </p:cNvPr>
          <p:cNvCxnSpPr>
            <a:cxnSpLocks/>
          </p:cNvCxnSpPr>
          <p:nvPr/>
        </p:nvCxnSpPr>
        <p:spPr>
          <a:xfrm flipV="1">
            <a:off x="5088086" y="4027160"/>
            <a:ext cx="1790004" cy="6870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8FD0C2-153D-45A9-8F8C-54EFF6E06BB6}"/>
              </a:ext>
            </a:extLst>
          </p:cNvPr>
          <p:cNvCxnSpPr>
            <a:cxnSpLocks/>
          </p:cNvCxnSpPr>
          <p:nvPr/>
        </p:nvCxnSpPr>
        <p:spPr>
          <a:xfrm flipH="1">
            <a:off x="5088088" y="4027160"/>
            <a:ext cx="1790002" cy="199291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4BF6F2-75EE-421E-A4E3-36328E29A569}"/>
              </a:ext>
            </a:extLst>
          </p:cNvPr>
          <p:cNvCxnSpPr>
            <a:cxnSpLocks/>
          </p:cNvCxnSpPr>
          <p:nvPr/>
        </p:nvCxnSpPr>
        <p:spPr>
          <a:xfrm>
            <a:off x="2993510" y="3398242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CD66C8-B26B-438A-8588-5A4DAC167A66}"/>
              </a:ext>
            </a:extLst>
          </p:cNvPr>
          <p:cNvCxnSpPr>
            <a:cxnSpLocks/>
          </p:cNvCxnSpPr>
          <p:nvPr/>
        </p:nvCxnSpPr>
        <p:spPr>
          <a:xfrm>
            <a:off x="2993509" y="4734838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D703C9-43AB-413E-AA36-3D61DC4523D3}"/>
              </a:ext>
            </a:extLst>
          </p:cNvPr>
          <p:cNvCxnSpPr>
            <a:cxnSpLocks/>
          </p:cNvCxnSpPr>
          <p:nvPr/>
        </p:nvCxnSpPr>
        <p:spPr>
          <a:xfrm>
            <a:off x="3000901" y="6040676"/>
            <a:ext cx="3472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DAFD705-ABE0-4E92-A20E-32D4EAF23064}"/>
              </a:ext>
            </a:extLst>
          </p:cNvPr>
          <p:cNvSpPr/>
          <p:nvPr/>
        </p:nvSpPr>
        <p:spPr>
          <a:xfrm>
            <a:off x="3340795" y="1691179"/>
            <a:ext cx="1764148" cy="84055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D2E91B0-C2A9-4226-8FCA-DB5B4D78F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621" y="5131754"/>
            <a:ext cx="2534089" cy="1260000"/>
          </a:xfrm>
          <a:prstGeom prst="rect">
            <a:avLst/>
          </a:prstGeom>
        </p:spPr>
      </p:pic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DC719F70-48D6-49E1-A67F-F00D018A5FED}"/>
              </a:ext>
            </a:extLst>
          </p:cNvPr>
          <p:cNvSpPr/>
          <p:nvPr/>
        </p:nvSpPr>
        <p:spPr>
          <a:xfrm>
            <a:off x="4684318" y="1691397"/>
            <a:ext cx="1950161" cy="840552"/>
          </a:xfrm>
          <a:custGeom>
            <a:avLst/>
            <a:gdLst>
              <a:gd name="connsiteX0" fmla="*/ 0 w 2364272"/>
              <a:gd name="connsiteY0" fmla="*/ 0 h 840552"/>
              <a:gd name="connsiteX1" fmla="*/ 1943996 w 2364272"/>
              <a:gd name="connsiteY1" fmla="*/ 0 h 840552"/>
              <a:gd name="connsiteX2" fmla="*/ 2364272 w 2364272"/>
              <a:gd name="connsiteY2" fmla="*/ 420276 h 840552"/>
              <a:gd name="connsiteX3" fmla="*/ 1943996 w 2364272"/>
              <a:gd name="connsiteY3" fmla="*/ 840552 h 840552"/>
              <a:gd name="connsiteX4" fmla="*/ 0 w 2364272"/>
              <a:gd name="connsiteY4" fmla="*/ 840552 h 840552"/>
              <a:gd name="connsiteX5" fmla="*/ 420276 w 2364272"/>
              <a:gd name="connsiteY5" fmla="*/ 420276 h 840552"/>
              <a:gd name="connsiteX6" fmla="*/ 0 w 2364272"/>
              <a:gd name="connsiteY6" fmla="*/ 0 h 840552"/>
              <a:gd name="connsiteX0" fmla="*/ 0 w 1947712"/>
              <a:gd name="connsiteY0" fmla="*/ 0 h 840552"/>
              <a:gd name="connsiteX1" fmla="*/ 1943996 w 1947712"/>
              <a:gd name="connsiteY1" fmla="*/ 0 h 840552"/>
              <a:gd name="connsiteX2" fmla="*/ 1947712 w 1947712"/>
              <a:gd name="connsiteY2" fmla="*/ 399956 h 840552"/>
              <a:gd name="connsiteX3" fmla="*/ 1943996 w 1947712"/>
              <a:gd name="connsiteY3" fmla="*/ 840552 h 840552"/>
              <a:gd name="connsiteX4" fmla="*/ 0 w 1947712"/>
              <a:gd name="connsiteY4" fmla="*/ 840552 h 840552"/>
              <a:gd name="connsiteX5" fmla="*/ 420276 w 1947712"/>
              <a:gd name="connsiteY5" fmla="*/ 420276 h 840552"/>
              <a:gd name="connsiteX6" fmla="*/ 0 w 1947712"/>
              <a:gd name="connsiteY6" fmla="*/ 0 h 84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7712" h="840552">
                <a:moveTo>
                  <a:pt x="0" y="0"/>
                </a:moveTo>
                <a:lnTo>
                  <a:pt x="1943996" y="0"/>
                </a:lnTo>
                <a:cubicBezTo>
                  <a:pt x="1945235" y="133319"/>
                  <a:pt x="1946473" y="266637"/>
                  <a:pt x="1947712" y="399956"/>
                </a:cubicBezTo>
                <a:cubicBezTo>
                  <a:pt x="1946473" y="546821"/>
                  <a:pt x="1945235" y="693687"/>
                  <a:pt x="1943996" y="840552"/>
                </a:cubicBezTo>
                <a:lnTo>
                  <a:pt x="0" y="840552"/>
                </a:lnTo>
                <a:lnTo>
                  <a:pt x="420276" y="4202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18E743-7A69-46FC-99A5-3DDC850868E0}"/>
              </a:ext>
            </a:extLst>
          </p:cNvPr>
          <p:cNvSpPr/>
          <p:nvPr/>
        </p:nvSpPr>
        <p:spPr>
          <a:xfrm>
            <a:off x="3194267" y="1382245"/>
            <a:ext cx="6855577" cy="5353510"/>
          </a:xfrm>
          <a:prstGeom prst="rect">
            <a:avLst/>
          </a:prstGeom>
          <a:solidFill>
            <a:srgbClr val="FD5959">
              <a:alpha val="25098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</a:t>
            </a: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hr-H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                       </a:t>
            </a:r>
          </a:p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                                     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34020FD0-494B-4C08-B6C3-63B4E0320E20}"/>
              </a:ext>
            </a:extLst>
          </p:cNvPr>
          <p:cNvSpPr/>
          <p:nvPr/>
        </p:nvSpPr>
        <p:spPr>
          <a:xfrm>
            <a:off x="3323938" y="2963714"/>
            <a:ext cx="1764148" cy="84055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49418ED8-533E-41A5-9AAD-D6FE998110BA}"/>
              </a:ext>
            </a:extLst>
          </p:cNvPr>
          <p:cNvSpPr/>
          <p:nvPr/>
        </p:nvSpPr>
        <p:spPr>
          <a:xfrm>
            <a:off x="3340795" y="4291202"/>
            <a:ext cx="1764148" cy="84055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4EE60C93-AAD0-44D2-9775-A40FA8612134}"/>
              </a:ext>
            </a:extLst>
          </p:cNvPr>
          <p:cNvSpPr/>
          <p:nvPr/>
        </p:nvSpPr>
        <p:spPr>
          <a:xfrm>
            <a:off x="3323938" y="5618690"/>
            <a:ext cx="1764148" cy="84055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6356FF8-40D8-4634-B450-83679C0C28E3}"/>
              </a:ext>
            </a:extLst>
          </p:cNvPr>
          <p:cNvCxnSpPr>
            <a:cxnSpLocks/>
          </p:cNvCxnSpPr>
          <p:nvPr/>
        </p:nvCxnSpPr>
        <p:spPr>
          <a:xfrm>
            <a:off x="9662473" y="4059000"/>
            <a:ext cx="956193" cy="10727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4A85DCB-5B31-46DA-A106-1A7EF8F93CBF}"/>
              </a:ext>
            </a:extLst>
          </p:cNvPr>
          <p:cNvSpPr/>
          <p:nvPr/>
        </p:nvSpPr>
        <p:spPr>
          <a:xfrm>
            <a:off x="3323938" y="1684884"/>
            <a:ext cx="3298118" cy="8405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semantičku segmentaciju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ACDAB24-51CC-4E68-8CDE-655F90186FFA}"/>
              </a:ext>
            </a:extLst>
          </p:cNvPr>
          <p:cNvCxnSpPr>
            <a:cxnSpLocks/>
          </p:cNvCxnSpPr>
          <p:nvPr/>
        </p:nvCxnSpPr>
        <p:spPr>
          <a:xfrm>
            <a:off x="7550205" y="4059000"/>
            <a:ext cx="63875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Manual Operation 45">
            <a:extLst>
              <a:ext uri="{FF2B5EF4-FFF2-40B4-BE49-F238E27FC236}">
                <a16:creationId xmlns:a16="http://schemas.microsoft.com/office/drawing/2014/main" id="{EED2D422-9A88-44B3-9DD0-C31EE201A611}"/>
              </a:ext>
            </a:extLst>
          </p:cNvPr>
          <p:cNvSpPr/>
          <p:nvPr/>
        </p:nvSpPr>
        <p:spPr>
          <a:xfrm rot="16200000">
            <a:off x="6426298" y="3659980"/>
            <a:ext cx="1461016" cy="786798"/>
          </a:xfrm>
          <a:prstGeom prst="flowChartManualOperation">
            <a:avLst/>
          </a:prstGeom>
          <a:solidFill>
            <a:srgbClr val="F7030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F2F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295FA0-360E-4FDE-BE42-5130BF9DDFA9}"/>
              </a:ext>
            </a:extLst>
          </p:cNvPr>
          <p:cNvSpPr txBox="1"/>
          <p:nvPr/>
        </p:nvSpPr>
        <p:spPr>
          <a:xfrm>
            <a:off x="5953305" y="5577301"/>
            <a:ext cx="1764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Model za semantičko prognoziranje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3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125 -3.7037E-7 C 0.18099 -3.7037E-7 0.25013 0.07732 0.25013 0.14005 L 0.25013 0.2803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7" grpId="0" animBg="1"/>
      <p:bldP spid="32" grpId="0" animBg="1"/>
      <p:bldP spid="33" grpId="0" animBg="1"/>
      <p:bldP spid="38" grpId="0" animBg="1"/>
      <p:bldP spid="41" grpId="0" animBg="1"/>
      <p:bldP spid="46" grpId="0" animBg="1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3E10-46D1-4CDD-A13C-CBF5EFA4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Konvolucije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B0D2A-D870-473F-86D1-9CF0C21B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A1332EBB-1E19-4ACD-8A24-C9D2932DC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7549"/>
            <a:ext cx="6002379" cy="3504308"/>
          </a:xfrm>
          <a:prstGeom prst="rect">
            <a:avLst/>
          </a:prstGeom>
        </p:spPr>
      </p:pic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442D1F22-438C-4FD4-B0F5-FC0211B6B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2" y="2022072"/>
            <a:ext cx="6337972" cy="3589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3F1A0-F3DA-43AD-AA35-57A944DDD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97" y="3859703"/>
            <a:ext cx="4346172" cy="9442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4E1F7C-3D9B-4E1E-ABA9-14545C981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976" y="3243041"/>
            <a:ext cx="4990673" cy="4163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093AAA-30FC-4A40-8834-0A252B41E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701" y="3215173"/>
            <a:ext cx="5108910" cy="42031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FA02E12-82E8-4BFB-9DCA-7145C45A39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2"/>
          <a:stretch/>
        </p:blipFill>
        <p:spPr>
          <a:xfrm>
            <a:off x="719321" y="2043404"/>
            <a:ext cx="5994678" cy="35043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1D2EED-FFC3-4AE0-87E6-D18E3E343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256" y="3961580"/>
            <a:ext cx="5539527" cy="8424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1F475C-FC98-4767-8340-D7F78AE34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36" y="3223882"/>
            <a:ext cx="4990673" cy="416372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324247E-6162-43FD-8288-C9C9CC58F6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/>
          <a:stretch/>
        </p:blipFill>
        <p:spPr>
          <a:xfrm>
            <a:off x="710731" y="107004"/>
            <a:ext cx="5843525" cy="638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06FC-008A-4699-B914-7907451F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Semantičko prognoziranje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8BE1-56C6-4E12-A5B5-4551943C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62A9B6-6380-4200-BC24-244394C98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13" y="3379217"/>
            <a:ext cx="2880000" cy="1440000"/>
          </a:xfrm>
          <a:prstGeom prst="rect">
            <a:avLst/>
          </a:prstGeom>
        </p:spPr>
      </p:pic>
      <p:pic>
        <p:nvPicPr>
          <p:cNvPr id="7" name="Picture 6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97EE1CF5-76FD-4E39-A7E2-000E683B3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5410676"/>
            <a:ext cx="2520000" cy="1260000"/>
          </a:xfrm>
          <a:prstGeom prst="rect">
            <a:avLst/>
          </a:prstGeom>
        </p:spPr>
      </p:pic>
      <p:pic>
        <p:nvPicPr>
          <p:cNvPr id="9" name="Picture 8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37307A24-82A9-45C5-A18F-476E07129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4104838"/>
            <a:ext cx="2520000" cy="1260000"/>
          </a:xfrm>
          <a:prstGeom prst="rect">
            <a:avLst/>
          </a:prstGeom>
        </p:spPr>
      </p:pic>
      <p:pic>
        <p:nvPicPr>
          <p:cNvPr id="11" name="Picture 10" descr="A yellow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87F42982-F58C-41DE-9A7D-BF2AD5308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2799000"/>
            <a:ext cx="2520000" cy="1260000"/>
          </a:xfrm>
          <a:prstGeom prst="rect">
            <a:avLst/>
          </a:prstGeom>
        </p:spPr>
      </p:pic>
      <p:pic>
        <p:nvPicPr>
          <p:cNvPr id="13" name="Picture 12" descr="A yellow car on a street&#10;&#10;Description automatically generated with low confidence">
            <a:extLst>
              <a:ext uri="{FF2B5EF4-FFF2-40B4-BE49-F238E27FC236}">
                <a16:creationId xmlns:a16="http://schemas.microsoft.com/office/drawing/2014/main" id="{7FBFCCEF-E196-41A1-99C3-D939CFB43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" y="1493162"/>
            <a:ext cx="2520000" cy="1260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BAA1A6-4904-470D-B141-7B92B4F64867}"/>
              </a:ext>
            </a:extLst>
          </p:cNvPr>
          <p:cNvCxnSpPr>
            <a:cxnSpLocks/>
            <a:stCxn id="13" idx="3"/>
            <a:endCxn id="35" idx="1"/>
          </p:cNvCxnSpPr>
          <p:nvPr/>
        </p:nvCxnSpPr>
        <p:spPr>
          <a:xfrm>
            <a:off x="2993510" y="2123162"/>
            <a:ext cx="2448071" cy="19760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183238-7493-4700-9332-28747B80B27E}"/>
              </a:ext>
            </a:extLst>
          </p:cNvPr>
          <p:cNvCxnSpPr>
            <a:cxnSpLocks/>
            <a:stCxn id="11" idx="3"/>
            <a:endCxn id="35" idx="1"/>
          </p:cNvCxnSpPr>
          <p:nvPr/>
        </p:nvCxnSpPr>
        <p:spPr>
          <a:xfrm>
            <a:off x="2993510" y="3429000"/>
            <a:ext cx="2448071" cy="67021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3DBC08-AFB5-4786-A339-5613E53623C1}"/>
              </a:ext>
            </a:extLst>
          </p:cNvPr>
          <p:cNvCxnSpPr>
            <a:cxnSpLocks/>
            <a:stCxn id="9" idx="3"/>
            <a:endCxn id="35" idx="1"/>
          </p:cNvCxnSpPr>
          <p:nvPr/>
        </p:nvCxnSpPr>
        <p:spPr>
          <a:xfrm flipV="1">
            <a:off x="2993510" y="4099217"/>
            <a:ext cx="2448071" cy="6356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0B2DA6-6C8D-4F67-AEA6-B42C543E3323}"/>
              </a:ext>
            </a:extLst>
          </p:cNvPr>
          <p:cNvCxnSpPr>
            <a:cxnSpLocks/>
            <a:stCxn id="35" idx="1"/>
            <a:endCxn id="7" idx="3"/>
          </p:cNvCxnSpPr>
          <p:nvPr/>
        </p:nvCxnSpPr>
        <p:spPr>
          <a:xfrm flipH="1">
            <a:off x="2993510" y="4099217"/>
            <a:ext cx="2448071" cy="19414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4E0E9AD-9BD2-4168-A7CC-1586980A1ED0}"/>
              </a:ext>
            </a:extLst>
          </p:cNvPr>
          <p:cNvSpPr/>
          <p:nvPr/>
        </p:nvSpPr>
        <p:spPr>
          <a:xfrm>
            <a:off x="5441581" y="3675027"/>
            <a:ext cx="1781666" cy="848380"/>
          </a:xfrm>
          <a:prstGeom prst="rect">
            <a:avLst/>
          </a:prstGeom>
          <a:solidFill>
            <a:srgbClr val="FD595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za semantičko prognoziranje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A6B825-F879-4C69-9A8B-019F5245FA7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223247" y="4099217"/>
            <a:ext cx="477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9DF99AD8-1767-479D-A5C2-35301A0F1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44" y="3379217"/>
            <a:ext cx="2880000" cy="1440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E768EC-744C-4C11-9B0E-569E4842C99F}"/>
              </a:ext>
            </a:extLst>
          </p:cNvPr>
          <p:cNvCxnSpPr>
            <a:cxnSpLocks/>
          </p:cNvCxnSpPr>
          <p:nvPr/>
        </p:nvCxnSpPr>
        <p:spPr>
          <a:xfrm>
            <a:off x="5441581" y="4099217"/>
            <a:ext cx="22593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AC0DEB-3016-46F2-8FF2-7719083B13E2}"/>
              </a:ext>
            </a:extLst>
          </p:cNvPr>
          <p:cNvCxnSpPr>
            <a:cxnSpLocks/>
          </p:cNvCxnSpPr>
          <p:nvPr/>
        </p:nvCxnSpPr>
        <p:spPr>
          <a:xfrm>
            <a:off x="4444169" y="505669"/>
            <a:ext cx="29880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2CF8AA-AC65-4694-B09B-93A7D843BA17}"/>
              </a:ext>
            </a:extLst>
          </p:cNvPr>
          <p:cNvGrpSpPr/>
          <p:nvPr/>
        </p:nvGrpSpPr>
        <p:grpSpPr>
          <a:xfrm>
            <a:off x="3408581" y="514688"/>
            <a:ext cx="2109882" cy="6019384"/>
            <a:chOff x="3408581" y="514688"/>
            <a:chExt cx="2109882" cy="6019384"/>
          </a:xfrm>
        </p:grpSpPr>
        <p:sp>
          <p:nvSpPr>
            <p:cNvPr id="2" name="Flowchart: Manual Operation 1">
              <a:extLst>
                <a:ext uri="{FF2B5EF4-FFF2-40B4-BE49-F238E27FC236}">
                  <a16:creationId xmlns:a16="http://schemas.microsoft.com/office/drawing/2014/main" id="{54F1576E-1C03-4B1A-8D0B-836476518772}"/>
                </a:ext>
              </a:extLst>
            </p:cNvPr>
            <p:cNvSpPr/>
            <p:nvPr/>
          </p:nvSpPr>
          <p:spPr>
            <a:xfrm rot="10800000">
              <a:off x="3408581" y="4348414"/>
              <a:ext cx="2093652" cy="905522"/>
            </a:xfrm>
            <a:prstGeom prst="flowChartManualOperati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82376A6B-801B-4949-AA3C-5EE42300DC03}"/>
                </a:ext>
              </a:extLst>
            </p:cNvPr>
            <p:cNvSpPr/>
            <p:nvPr/>
          </p:nvSpPr>
          <p:spPr>
            <a:xfrm rot="10800000">
              <a:off x="3563944" y="3320083"/>
              <a:ext cx="1782934" cy="771134"/>
            </a:xfrm>
            <a:prstGeom prst="flowChartManualOperati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4" name="Flowchart: Manual Operation 3">
              <a:extLst>
                <a:ext uri="{FF2B5EF4-FFF2-40B4-BE49-F238E27FC236}">
                  <a16:creationId xmlns:a16="http://schemas.microsoft.com/office/drawing/2014/main" id="{461CAE62-D7FB-4776-A1AA-252897C98645}"/>
                </a:ext>
              </a:extLst>
            </p:cNvPr>
            <p:cNvSpPr/>
            <p:nvPr/>
          </p:nvSpPr>
          <p:spPr>
            <a:xfrm rot="10800000">
              <a:off x="3725960" y="2431900"/>
              <a:ext cx="1458900" cy="630987"/>
            </a:xfrm>
            <a:prstGeom prst="flowChartManualOperat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5" name="Flowchart: Manual Operation 4">
              <a:extLst>
                <a:ext uri="{FF2B5EF4-FFF2-40B4-BE49-F238E27FC236}">
                  <a16:creationId xmlns:a16="http://schemas.microsoft.com/office/drawing/2014/main" id="{A181F291-A4BA-4EEB-9F90-A1176B5A6569}"/>
                </a:ext>
              </a:extLst>
            </p:cNvPr>
            <p:cNvSpPr/>
            <p:nvPr/>
          </p:nvSpPr>
          <p:spPr>
            <a:xfrm rot="10800000">
              <a:off x="3886866" y="1682904"/>
              <a:ext cx="1137086" cy="491800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0C633E-0E94-4927-9F4D-79DF2078CAB0}"/>
                </a:ext>
              </a:extLst>
            </p:cNvPr>
            <p:cNvCxnSpPr>
              <a:stCxn id="2" idx="2"/>
              <a:endCxn id="3" idx="0"/>
            </p:cNvCxnSpPr>
            <p:nvPr/>
          </p:nvCxnSpPr>
          <p:spPr>
            <a:xfrm flipV="1">
              <a:off x="4455407" y="4091217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2CA669-7892-44C1-AF93-EC97CDCF4BBC}"/>
                </a:ext>
              </a:extLst>
            </p:cNvPr>
            <p:cNvCxnSpPr/>
            <p:nvPr/>
          </p:nvCxnSpPr>
          <p:spPr>
            <a:xfrm flipH="1" flipV="1">
              <a:off x="4455407" y="3062887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9AD89F2-FC48-4865-AAC5-85806105F4FC}"/>
                </a:ext>
              </a:extLst>
            </p:cNvPr>
            <p:cNvCxnSpPr/>
            <p:nvPr/>
          </p:nvCxnSpPr>
          <p:spPr>
            <a:xfrm flipH="1" flipV="1">
              <a:off x="4455405" y="2174703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04FEAC3-BA86-44B5-A63B-9F70E0909FF6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H="1" flipV="1">
              <a:off x="4444169" y="514688"/>
              <a:ext cx="6912" cy="258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A93DC9-07FC-4C41-A3B4-428DD398F7CE}"/>
                </a:ext>
              </a:extLst>
            </p:cNvPr>
            <p:cNvSpPr txBox="1"/>
            <p:nvPr/>
          </p:nvSpPr>
          <p:spPr>
            <a:xfrm>
              <a:off x="4170711" y="460561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E74989-6C21-42AC-9492-B4A6D00EA7C5}"/>
                </a:ext>
              </a:extLst>
            </p:cNvPr>
            <p:cNvSpPr txBox="1"/>
            <p:nvPr/>
          </p:nvSpPr>
          <p:spPr>
            <a:xfrm>
              <a:off x="4209182" y="346468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62676E-2562-4992-909B-8AD4182DA06F}"/>
                </a:ext>
              </a:extLst>
            </p:cNvPr>
            <p:cNvSpPr txBox="1"/>
            <p:nvPr/>
          </p:nvSpPr>
          <p:spPr>
            <a:xfrm>
              <a:off x="4174712" y="254895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A3A567-169A-40E3-B667-63F70042FBDE}"/>
                </a:ext>
              </a:extLst>
            </p:cNvPr>
            <p:cNvSpPr txBox="1"/>
            <p:nvPr/>
          </p:nvSpPr>
          <p:spPr>
            <a:xfrm>
              <a:off x="4209182" y="172767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4A9127B-C1F2-4E04-9E9A-E914B4CC7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4463" y="5253935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EDE3882-B8AD-493B-A3C3-1FEA9D9F49DF}"/>
                </a:ext>
              </a:extLst>
            </p:cNvPr>
            <p:cNvGrpSpPr/>
            <p:nvPr/>
          </p:nvGrpSpPr>
          <p:grpSpPr>
            <a:xfrm>
              <a:off x="3980194" y="772922"/>
              <a:ext cx="941773" cy="630988"/>
              <a:chOff x="698379" y="1014958"/>
              <a:chExt cx="941773" cy="630988"/>
            </a:xfrm>
          </p:grpSpPr>
          <p:sp>
            <p:nvSpPr>
              <p:cNvPr id="115" name="Flowchart: Decision 114">
                <a:extLst>
                  <a:ext uri="{FF2B5EF4-FFF2-40B4-BE49-F238E27FC236}">
                    <a16:creationId xmlns:a16="http://schemas.microsoft.com/office/drawing/2014/main" id="{FC090393-66BA-46A4-8BCE-D6FD7072FC01}"/>
                  </a:ext>
                </a:extLst>
              </p:cNvPr>
              <p:cNvSpPr/>
              <p:nvPr/>
            </p:nvSpPr>
            <p:spPr>
              <a:xfrm>
                <a:off x="698379" y="1014958"/>
                <a:ext cx="941773" cy="630988"/>
              </a:xfrm>
              <a:prstGeom prst="flowChartDecisi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EB06809-67C7-4AF6-8166-0190B275288E}"/>
                  </a:ext>
                </a:extLst>
              </p:cNvPr>
              <p:cNvSpPr txBox="1"/>
              <p:nvPr/>
            </p:nvSpPr>
            <p:spPr>
              <a:xfrm>
                <a:off x="884572" y="1145786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SPP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7441AB6-7369-400C-90FA-301277E2BA0B}"/>
                </a:ext>
              </a:extLst>
            </p:cNvPr>
            <p:cNvCxnSpPr/>
            <p:nvPr/>
          </p:nvCxnSpPr>
          <p:spPr>
            <a:xfrm flipH="1" flipV="1">
              <a:off x="4459731" y="1390132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2967717-356F-4C65-842A-B5D163A1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463" y="5490072"/>
              <a:ext cx="2088000" cy="1044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7D1592-9822-488A-AB49-80C7A0ECDEA7}"/>
              </a:ext>
            </a:extLst>
          </p:cNvPr>
          <p:cNvGrpSpPr/>
          <p:nvPr/>
        </p:nvGrpSpPr>
        <p:grpSpPr>
          <a:xfrm>
            <a:off x="6396665" y="514687"/>
            <a:ext cx="2104560" cy="6019384"/>
            <a:chOff x="6396665" y="514687"/>
            <a:chExt cx="2104560" cy="6019384"/>
          </a:xfrm>
        </p:grpSpPr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EB318CB4-86D5-490F-91CE-4A4C6851D211}"/>
                </a:ext>
              </a:extLst>
            </p:cNvPr>
            <p:cNvSpPr/>
            <p:nvPr/>
          </p:nvSpPr>
          <p:spPr>
            <a:xfrm rot="10800000">
              <a:off x="6396665" y="4348413"/>
              <a:ext cx="2093652" cy="905522"/>
            </a:xfrm>
            <a:prstGeom prst="flowChartManualOperati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7" name="Flowchart: Manual Operation 6">
              <a:extLst>
                <a:ext uri="{FF2B5EF4-FFF2-40B4-BE49-F238E27FC236}">
                  <a16:creationId xmlns:a16="http://schemas.microsoft.com/office/drawing/2014/main" id="{95F26553-986D-4928-98F0-1E869464E49F}"/>
                </a:ext>
              </a:extLst>
            </p:cNvPr>
            <p:cNvSpPr/>
            <p:nvPr/>
          </p:nvSpPr>
          <p:spPr>
            <a:xfrm rot="10800000">
              <a:off x="6552023" y="3320083"/>
              <a:ext cx="1782934" cy="771134"/>
            </a:xfrm>
            <a:prstGeom prst="flowChartManualOperation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8" name="Flowchart: Manual Operation 7">
              <a:extLst>
                <a:ext uri="{FF2B5EF4-FFF2-40B4-BE49-F238E27FC236}">
                  <a16:creationId xmlns:a16="http://schemas.microsoft.com/office/drawing/2014/main" id="{22B566ED-EAB8-4A2E-A971-CD167B51240E}"/>
                </a:ext>
              </a:extLst>
            </p:cNvPr>
            <p:cNvSpPr/>
            <p:nvPr/>
          </p:nvSpPr>
          <p:spPr>
            <a:xfrm rot="10800000">
              <a:off x="6714039" y="2431900"/>
              <a:ext cx="1458900" cy="630987"/>
            </a:xfrm>
            <a:prstGeom prst="flowChartManualOperati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72344E23-DE80-4631-99D9-BBB96C84F869}"/>
                </a:ext>
              </a:extLst>
            </p:cNvPr>
            <p:cNvSpPr/>
            <p:nvPr/>
          </p:nvSpPr>
          <p:spPr>
            <a:xfrm rot="10800000">
              <a:off x="6874945" y="1682904"/>
              <a:ext cx="1137086" cy="491800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A83BC9-A9A0-4D23-9F8A-83BAD25537F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443488" y="2174703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468D87-5FEE-4CAF-B207-DA6660DCDAA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443488" y="3062886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1953DAB-7259-418F-88C2-E0F8F0B934A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443486" y="4091217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D701077-EF13-4DA2-B982-0501AF8A378A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7432251" y="514687"/>
              <a:ext cx="11237" cy="11682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1558A6-D154-4BC8-B2F6-ABCC7B8ACF2E}"/>
                </a:ext>
              </a:extLst>
            </p:cNvPr>
            <p:cNvSpPr txBox="1"/>
            <p:nvPr/>
          </p:nvSpPr>
          <p:spPr>
            <a:xfrm>
              <a:off x="7197263" y="1749304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12787C-F2CF-4704-A68A-4139927E22E7}"/>
                </a:ext>
              </a:extLst>
            </p:cNvPr>
            <p:cNvSpPr txBox="1"/>
            <p:nvPr/>
          </p:nvSpPr>
          <p:spPr>
            <a:xfrm>
              <a:off x="7203676" y="2548950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4656A3-33A9-457C-A605-2D4B7E1ECCE3}"/>
                </a:ext>
              </a:extLst>
            </p:cNvPr>
            <p:cNvSpPr txBox="1"/>
            <p:nvPr/>
          </p:nvSpPr>
          <p:spPr>
            <a:xfrm>
              <a:off x="7203676" y="3464688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F8B670-BCBD-474E-A3CF-F855E39E01A5}"/>
                </a:ext>
              </a:extLst>
            </p:cNvPr>
            <p:cNvSpPr txBox="1"/>
            <p:nvPr/>
          </p:nvSpPr>
          <p:spPr>
            <a:xfrm>
              <a:off x="7203676" y="4574109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092BF90-4422-49C4-B128-722FF0BD783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457227" y="5250937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0" name="Picture 9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85F7F50-5908-46CF-88B1-5B772A90A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3227" y="5490072"/>
              <a:ext cx="2087998" cy="104399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D3D911-36EF-4CDB-8D64-D1E54AAE42F0}"/>
              </a:ext>
            </a:extLst>
          </p:cNvPr>
          <p:cNvGrpSpPr/>
          <p:nvPr/>
        </p:nvGrpSpPr>
        <p:grpSpPr>
          <a:xfrm>
            <a:off x="138652" y="534490"/>
            <a:ext cx="2093652" cy="4996444"/>
            <a:chOff x="138652" y="534490"/>
            <a:chExt cx="2093652" cy="4996444"/>
          </a:xfrm>
        </p:grpSpPr>
        <p:sp>
          <p:nvSpPr>
            <p:cNvPr id="105" name="Flowchart: Manual Operation 104">
              <a:extLst>
                <a:ext uri="{FF2B5EF4-FFF2-40B4-BE49-F238E27FC236}">
                  <a16:creationId xmlns:a16="http://schemas.microsoft.com/office/drawing/2014/main" id="{F8850B97-4572-4DA8-84B6-2297856F6DA0}"/>
                </a:ext>
              </a:extLst>
            </p:cNvPr>
            <p:cNvSpPr/>
            <p:nvPr/>
          </p:nvSpPr>
          <p:spPr>
            <a:xfrm rot="10800000">
              <a:off x="138652" y="4368216"/>
              <a:ext cx="2093652" cy="905522"/>
            </a:xfrm>
            <a:prstGeom prst="flowChartManualOperati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6" name="Flowchart: Manual Operation 105">
              <a:extLst>
                <a:ext uri="{FF2B5EF4-FFF2-40B4-BE49-F238E27FC236}">
                  <a16:creationId xmlns:a16="http://schemas.microsoft.com/office/drawing/2014/main" id="{201B7353-DD69-4B0C-8AD5-04199160711C}"/>
                </a:ext>
              </a:extLst>
            </p:cNvPr>
            <p:cNvSpPr/>
            <p:nvPr/>
          </p:nvSpPr>
          <p:spPr>
            <a:xfrm rot="10800000">
              <a:off x="294015" y="3339885"/>
              <a:ext cx="1782934" cy="771134"/>
            </a:xfrm>
            <a:prstGeom prst="flowChartManualOperati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117" name="Flowchart: Manual Operation 116">
              <a:extLst>
                <a:ext uri="{FF2B5EF4-FFF2-40B4-BE49-F238E27FC236}">
                  <a16:creationId xmlns:a16="http://schemas.microsoft.com/office/drawing/2014/main" id="{512E4EC7-DFB0-4829-8A91-677B7C92D76B}"/>
                </a:ext>
              </a:extLst>
            </p:cNvPr>
            <p:cNvSpPr/>
            <p:nvPr/>
          </p:nvSpPr>
          <p:spPr>
            <a:xfrm rot="10800000">
              <a:off x="456031" y="2451702"/>
              <a:ext cx="1458900" cy="630987"/>
            </a:xfrm>
            <a:prstGeom prst="flowChartManualOperat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118" name="Flowchart: Manual Operation 117">
              <a:extLst>
                <a:ext uri="{FF2B5EF4-FFF2-40B4-BE49-F238E27FC236}">
                  <a16:creationId xmlns:a16="http://schemas.microsoft.com/office/drawing/2014/main" id="{8B58B1C6-62A0-42CA-AAE1-E3E51CFEB637}"/>
                </a:ext>
              </a:extLst>
            </p:cNvPr>
            <p:cNvSpPr/>
            <p:nvPr/>
          </p:nvSpPr>
          <p:spPr>
            <a:xfrm rot="10800000">
              <a:off x="616937" y="1702706"/>
              <a:ext cx="1137086" cy="491800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36564E3-9726-4417-9F51-EBE7CEEA646F}"/>
                </a:ext>
              </a:extLst>
            </p:cNvPr>
            <p:cNvCxnSpPr>
              <a:stCxn id="105" idx="2"/>
              <a:endCxn id="106" idx="0"/>
            </p:cNvCxnSpPr>
            <p:nvPr/>
          </p:nvCxnSpPr>
          <p:spPr>
            <a:xfrm flipV="1">
              <a:off x="1185478" y="4111019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627EA34-314A-4DEB-8B5D-B7EED9ECFF7C}"/>
                </a:ext>
              </a:extLst>
            </p:cNvPr>
            <p:cNvCxnSpPr/>
            <p:nvPr/>
          </p:nvCxnSpPr>
          <p:spPr>
            <a:xfrm flipH="1" flipV="1">
              <a:off x="1185478" y="3082689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7A3480A-A7EF-413D-8D14-ED74C0A6C80A}"/>
                </a:ext>
              </a:extLst>
            </p:cNvPr>
            <p:cNvCxnSpPr/>
            <p:nvPr/>
          </p:nvCxnSpPr>
          <p:spPr>
            <a:xfrm flipH="1" flipV="1">
              <a:off x="1185476" y="2194505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BB79E22-0E5D-4334-83EE-C90EEC5667D4}"/>
                </a:ext>
              </a:extLst>
            </p:cNvPr>
            <p:cNvCxnSpPr>
              <a:cxnSpLocks/>
              <a:stCxn id="137" idx="0"/>
            </p:cNvCxnSpPr>
            <p:nvPr/>
          </p:nvCxnSpPr>
          <p:spPr>
            <a:xfrm flipH="1" flipV="1">
              <a:off x="1174240" y="534490"/>
              <a:ext cx="6912" cy="258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47CE96F-1796-4D06-8FFB-F5661EE34160}"/>
                </a:ext>
              </a:extLst>
            </p:cNvPr>
            <p:cNvSpPr txBox="1"/>
            <p:nvPr/>
          </p:nvSpPr>
          <p:spPr>
            <a:xfrm>
              <a:off x="900782" y="4625413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9FEB31D-314C-4297-B24E-547D7153A440}"/>
                </a:ext>
              </a:extLst>
            </p:cNvPr>
            <p:cNvSpPr txBox="1"/>
            <p:nvPr/>
          </p:nvSpPr>
          <p:spPr>
            <a:xfrm>
              <a:off x="939253" y="348449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2B10E5F-6DFA-4AEC-9509-6C0939F9E3A5}"/>
                </a:ext>
              </a:extLst>
            </p:cNvPr>
            <p:cNvSpPr txBox="1"/>
            <p:nvPr/>
          </p:nvSpPr>
          <p:spPr>
            <a:xfrm>
              <a:off x="904783" y="256875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11C4227-0A6A-44F5-87A8-1BD87FC34605}"/>
                </a:ext>
              </a:extLst>
            </p:cNvPr>
            <p:cNvSpPr txBox="1"/>
            <p:nvPr/>
          </p:nvSpPr>
          <p:spPr>
            <a:xfrm>
              <a:off x="939253" y="174747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2B28D1B-9340-4B6E-AD2B-EAF8BF39B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4534" y="5273737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C5CABF4-0A04-43A8-B8CB-4B6C430F2341}"/>
                </a:ext>
              </a:extLst>
            </p:cNvPr>
            <p:cNvGrpSpPr/>
            <p:nvPr/>
          </p:nvGrpSpPr>
          <p:grpSpPr>
            <a:xfrm>
              <a:off x="710265" y="792724"/>
              <a:ext cx="941773" cy="630988"/>
              <a:chOff x="698379" y="1014958"/>
              <a:chExt cx="941773" cy="630988"/>
            </a:xfrm>
          </p:grpSpPr>
          <p:sp>
            <p:nvSpPr>
              <p:cNvPr id="137" name="Flowchart: Decision 136">
                <a:extLst>
                  <a:ext uri="{FF2B5EF4-FFF2-40B4-BE49-F238E27FC236}">
                    <a16:creationId xmlns:a16="http://schemas.microsoft.com/office/drawing/2014/main" id="{B9D47BD2-AA8D-48D6-BF63-EFEE2BAB9F5C}"/>
                  </a:ext>
                </a:extLst>
              </p:cNvPr>
              <p:cNvSpPr/>
              <p:nvPr/>
            </p:nvSpPr>
            <p:spPr>
              <a:xfrm>
                <a:off x="698379" y="1014958"/>
                <a:ext cx="941773" cy="630988"/>
              </a:xfrm>
              <a:prstGeom prst="flowChartDecisi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E489655-9DB4-4D4B-8EF5-0D2FC1DCEFE1}"/>
                  </a:ext>
                </a:extLst>
              </p:cNvPr>
              <p:cNvSpPr txBox="1"/>
              <p:nvPr/>
            </p:nvSpPr>
            <p:spPr>
              <a:xfrm>
                <a:off x="884572" y="1145786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SPP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3B6AB3D-4058-4E17-897F-627E865BF517}"/>
                </a:ext>
              </a:extLst>
            </p:cNvPr>
            <p:cNvCxnSpPr/>
            <p:nvPr/>
          </p:nvCxnSpPr>
          <p:spPr>
            <a:xfrm flipH="1" flipV="1">
              <a:off x="1189802" y="1409934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40B917-A7BC-4CE1-AEEE-20B969B35C6B}"/>
              </a:ext>
            </a:extLst>
          </p:cNvPr>
          <p:cNvGrpSpPr/>
          <p:nvPr/>
        </p:nvGrpSpPr>
        <p:grpSpPr>
          <a:xfrm>
            <a:off x="2392778" y="544380"/>
            <a:ext cx="2093652" cy="4996444"/>
            <a:chOff x="2392778" y="544380"/>
            <a:chExt cx="2093652" cy="4996444"/>
          </a:xfrm>
        </p:grpSpPr>
        <p:sp>
          <p:nvSpPr>
            <p:cNvPr id="139" name="Flowchart: Manual Operation 138">
              <a:extLst>
                <a:ext uri="{FF2B5EF4-FFF2-40B4-BE49-F238E27FC236}">
                  <a16:creationId xmlns:a16="http://schemas.microsoft.com/office/drawing/2014/main" id="{96D1925F-08A1-4F43-A573-D2385979250D}"/>
                </a:ext>
              </a:extLst>
            </p:cNvPr>
            <p:cNvSpPr/>
            <p:nvPr/>
          </p:nvSpPr>
          <p:spPr>
            <a:xfrm rot="10800000">
              <a:off x="2392778" y="4378106"/>
              <a:ext cx="2093652" cy="905522"/>
            </a:xfrm>
            <a:prstGeom prst="flowChartManualOperati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40" name="Flowchart: Manual Operation 139">
              <a:extLst>
                <a:ext uri="{FF2B5EF4-FFF2-40B4-BE49-F238E27FC236}">
                  <a16:creationId xmlns:a16="http://schemas.microsoft.com/office/drawing/2014/main" id="{D9B329B3-0C4B-4BD4-8ABE-358E8107C509}"/>
                </a:ext>
              </a:extLst>
            </p:cNvPr>
            <p:cNvSpPr/>
            <p:nvPr/>
          </p:nvSpPr>
          <p:spPr>
            <a:xfrm rot="10800000">
              <a:off x="2548141" y="3349775"/>
              <a:ext cx="1782934" cy="771134"/>
            </a:xfrm>
            <a:prstGeom prst="flowChartManualOperati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141" name="Flowchart: Manual Operation 140">
              <a:extLst>
                <a:ext uri="{FF2B5EF4-FFF2-40B4-BE49-F238E27FC236}">
                  <a16:creationId xmlns:a16="http://schemas.microsoft.com/office/drawing/2014/main" id="{09E06106-B164-4948-A4ED-F520865E48BA}"/>
                </a:ext>
              </a:extLst>
            </p:cNvPr>
            <p:cNvSpPr/>
            <p:nvPr/>
          </p:nvSpPr>
          <p:spPr>
            <a:xfrm rot="10800000">
              <a:off x="2710157" y="2461592"/>
              <a:ext cx="1458900" cy="630987"/>
            </a:xfrm>
            <a:prstGeom prst="flowChartManualOperat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142" name="Flowchart: Manual Operation 141">
              <a:extLst>
                <a:ext uri="{FF2B5EF4-FFF2-40B4-BE49-F238E27FC236}">
                  <a16:creationId xmlns:a16="http://schemas.microsoft.com/office/drawing/2014/main" id="{E3AE0DEE-DABE-43D9-98BD-5DAE501E83FC}"/>
                </a:ext>
              </a:extLst>
            </p:cNvPr>
            <p:cNvSpPr/>
            <p:nvPr/>
          </p:nvSpPr>
          <p:spPr>
            <a:xfrm rot="10800000">
              <a:off x="2871063" y="1712596"/>
              <a:ext cx="1137086" cy="491800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F235DFFB-6143-4764-ADE7-0DE3AA2B6F10}"/>
                </a:ext>
              </a:extLst>
            </p:cNvPr>
            <p:cNvCxnSpPr>
              <a:stCxn id="139" idx="2"/>
              <a:endCxn id="140" idx="0"/>
            </p:cNvCxnSpPr>
            <p:nvPr/>
          </p:nvCxnSpPr>
          <p:spPr>
            <a:xfrm flipV="1">
              <a:off x="3439604" y="4120909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61659F4-0718-4E76-9EB7-46E172CA4287}"/>
                </a:ext>
              </a:extLst>
            </p:cNvPr>
            <p:cNvCxnSpPr/>
            <p:nvPr/>
          </p:nvCxnSpPr>
          <p:spPr>
            <a:xfrm flipH="1" flipV="1">
              <a:off x="3439604" y="3092579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9584430-292E-442C-919E-7A66D67DC1A4}"/>
                </a:ext>
              </a:extLst>
            </p:cNvPr>
            <p:cNvCxnSpPr/>
            <p:nvPr/>
          </p:nvCxnSpPr>
          <p:spPr>
            <a:xfrm flipH="1" flipV="1">
              <a:off x="3439602" y="2204395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20F356B-0224-4F3D-BB23-8936302CDC50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H="1" flipV="1">
              <a:off x="3428366" y="544380"/>
              <a:ext cx="6912" cy="258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2E15441-6438-4919-97EA-2DD431291A31}"/>
                </a:ext>
              </a:extLst>
            </p:cNvPr>
            <p:cNvSpPr txBox="1"/>
            <p:nvPr/>
          </p:nvSpPr>
          <p:spPr>
            <a:xfrm>
              <a:off x="3154908" y="4635303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F4816BF-9AF4-4602-A6FC-9F3BA35F805A}"/>
                </a:ext>
              </a:extLst>
            </p:cNvPr>
            <p:cNvSpPr txBox="1"/>
            <p:nvPr/>
          </p:nvSpPr>
          <p:spPr>
            <a:xfrm>
              <a:off x="3193379" y="349438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D8095C9-F612-42E6-BA4B-D5A95EDFB25B}"/>
                </a:ext>
              </a:extLst>
            </p:cNvPr>
            <p:cNvSpPr txBox="1"/>
            <p:nvPr/>
          </p:nvSpPr>
          <p:spPr>
            <a:xfrm>
              <a:off x="3158909" y="257864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1E5AC3B-8A4C-4B5B-A856-648159800A3B}"/>
                </a:ext>
              </a:extLst>
            </p:cNvPr>
            <p:cNvSpPr txBox="1"/>
            <p:nvPr/>
          </p:nvSpPr>
          <p:spPr>
            <a:xfrm>
              <a:off x="3193379" y="175736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04F8CE-1EFF-4F3B-A9D5-8772C0C6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8660" y="5283627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205EA5E3-4DF6-40DF-8E90-D5D99AD3ACC4}"/>
                </a:ext>
              </a:extLst>
            </p:cNvPr>
            <p:cNvGrpSpPr/>
            <p:nvPr/>
          </p:nvGrpSpPr>
          <p:grpSpPr>
            <a:xfrm>
              <a:off x="2964391" y="802614"/>
              <a:ext cx="941773" cy="630988"/>
              <a:chOff x="698379" y="1014958"/>
              <a:chExt cx="941773" cy="630988"/>
            </a:xfrm>
          </p:grpSpPr>
          <p:sp>
            <p:nvSpPr>
              <p:cNvPr id="153" name="Flowchart: Decision 152">
                <a:extLst>
                  <a:ext uri="{FF2B5EF4-FFF2-40B4-BE49-F238E27FC236}">
                    <a16:creationId xmlns:a16="http://schemas.microsoft.com/office/drawing/2014/main" id="{81220B84-13C4-494F-958D-48F706D912BE}"/>
                  </a:ext>
                </a:extLst>
              </p:cNvPr>
              <p:cNvSpPr/>
              <p:nvPr/>
            </p:nvSpPr>
            <p:spPr>
              <a:xfrm>
                <a:off x="698379" y="1014958"/>
                <a:ext cx="941773" cy="630988"/>
              </a:xfrm>
              <a:prstGeom prst="flowChartDecisi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423EF58-FB90-4F72-B14D-BC7B5669AFE1}"/>
                  </a:ext>
                </a:extLst>
              </p:cNvPr>
              <p:cNvSpPr txBox="1"/>
              <p:nvPr/>
            </p:nvSpPr>
            <p:spPr>
              <a:xfrm>
                <a:off x="884572" y="1145786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SPP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E5A2DD3-D11C-48D1-8F71-7B3BE0F39657}"/>
                </a:ext>
              </a:extLst>
            </p:cNvPr>
            <p:cNvCxnSpPr/>
            <p:nvPr/>
          </p:nvCxnSpPr>
          <p:spPr>
            <a:xfrm flipH="1" flipV="1">
              <a:off x="3443928" y="1419824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2C0E63F-3D55-41D0-A456-D2E3EC8D7DAC}"/>
              </a:ext>
            </a:extLst>
          </p:cNvPr>
          <p:cNvGrpSpPr/>
          <p:nvPr/>
        </p:nvGrpSpPr>
        <p:grpSpPr>
          <a:xfrm>
            <a:off x="4651983" y="532080"/>
            <a:ext cx="2093652" cy="4996444"/>
            <a:chOff x="2392778" y="544380"/>
            <a:chExt cx="2093652" cy="4996444"/>
          </a:xfrm>
        </p:grpSpPr>
        <p:sp>
          <p:nvSpPr>
            <p:cNvPr id="157" name="Flowchart: Manual Operation 156">
              <a:extLst>
                <a:ext uri="{FF2B5EF4-FFF2-40B4-BE49-F238E27FC236}">
                  <a16:creationId xmlns:a16="http://schemas.microsoft.com/office/drawing/2014/main" id="{959434BA-5281-4E95-9B36-1F1064065CA2}"/>
                </a:ext>
              </a:extLst>
            </p:cNvPr>
            <p:cNvSpPr/>
            <p:nvPr/>
          </p:nvSpPr>
          <p:spPr>
            <a:xfrm rot="10800000">
              <a:off x="2392778" y="4378106"/>
              <a:ext cx="2093652" cy="905522"/>
            </a:xfrm>
            <a:prstGeom prst="flowChartManualOperatio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58" name="Flowchart: Manual Operation 157">
              <a:extLst>
                <a:ext uri="{FF2B5EF4-FFF2-40B4-BE49-F238E27FC236}">
                  <a16:creationId xmlns:a16="http://schemas.microsoft.com/office/drawing/2014/main" id="{9FFB94EE-A638-4E46-A896-018C453A950E}"/>
                </a:ext>
              </a:extLst>
            </p:cNvPr>
            <p:cNvSpPr/>
            <p:nvPr/>
          </p:nvSpPr>
          <p:spPr>
            <a:xfrm rot="10800000">
              <a:off x="2548141" y="3349775"/>
              <a:ext cx="1782934" cy="771134"/>
            </a:xfrm>
            <a:prstGeom prst="flowChartManualOperati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159" name="Flowchart: Manual Operation 158">
              <a:extLst>
                <a:ext uri="{FF2B5EF4-FFF2-40B4-BE49-F238E27FC236}">
                  <a16:creationId xmlns:a16="http://schemas.microsoft.com/office/drawing/2014/main" id="{639EF3C2-CB23-4F7D-9A85-69DF1F93D0FA}"/>
                </a:ext>
              </a:extLst>
            </p:cNvPr>
            <p:cNvSpPr/>
            <p:nvPr/>
          </p:nvSpPr>
          <p:spPr>
            <a:xfrm rot="10800000">
              <a:off x="2710157" y="2461592"/>
              <a:ext cx="1458900" cy="630987"/>
            </a:xfrm>
            <a:prstGeom prst="flowChartManualOperat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160" name="Flowchart: Manual Operation 159">
              <a:extLst>
                <a:ext uri="{FF2B5EF4-FFF2-40B4-BE49-F238E27FC236}">
                  <a16:creationId xmlns:a16="http://schemas.microsoft.com/office/drawing/2014/main" id="{91AE0CBD-2A9B-4DF8-A772-C581B8D49E64}"/>
                </a:ext>
              </a:extLst>
            </p:cNvPr>
            <p:cNvSpPr/>
            <p:nvPr/>
          </p:nvSpPr>
          <p:spPr>
            <a:xfrm rot="10800000">
              <a:off x="2871063" y="1712596"/>
              <a:ext cx="1137086" cy="491800"/>
            </a:xfrm>
            <a:prstGeom prst="flowChartManualOperatio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EDA2B83E-57A5-4F5C-92E1-CD453FC7DBAE}"/>
                </a:ext>
              </a:extLst>
            </p:cNvPr>
            <p:cNvCxnSpPr>
              <a:stCxn id="157" idx="2"/>
              <a:endCxn id="158" idx="0"/>
            </p:cNvCxnSpPr>
            <p:nvPr/>
          </p:nvCxnSpPr>
          <p:spPr>
            <a:xfrm flipV="1">
              <a:off x="3439604" y="4120909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45C8D62E-CF83-4728-ABCC-0B6F5ADBB024}"/>
                </a:ext>
              </a:extLst>
            </p:cNvPr>
            <p:cNvCxnSpPr/>
            <p:nvPr/>
          </p:nvCxnSpPr>
          <p:spPr>
            <a:xfrm flipH="1" flipV="1">
              <a:off x="3439604" y="3092579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E6CF2350-8A2A-49FB-9E2B-EEFC8B83EC2F}"/>
                </a:ext>
              </a:extLst>
            </p:cNvPr>
            <p:cNvCxnSpPr/>
            <p:nvPr/>
          </p:nvCxnSpPr>
          <p:spPr>
            <a:xfrm flipH="1" flipV="1">
              <a:off x="3439602" y="2204395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ED411C0-8FF1-4EFC-B5E9-FB0126B609EF}"/>
                </a:ext>
              </a:extLst>
            </p:cNvPr>
            <p:cNvCxnSpPr>
              <a:cxnSpLocks/>
              <a:stCxn id="172" idx="0"/>
            </p:cNvCxnSpPr>
            <p:nvPr/>
          </p:nvCxnSpPr>
          <p:spPr>
            <a:xfrm flipH="1" flipV="1">
              <a:off x="3428366" y="544380"/>
              <a:ext cx="6912" cy="258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4E14660-6AEA-40AF-8B9A-9D9EB910A2F2}"/>
                </a:ext>
              </a:extLst>
            </p:cNvPr>
            <p:cNvSpPr txBox="1"/>
            <p:nvPr/>
          </p:nvSpPr>
          <p:spPr>
            <a:xfrm>
              <a:off x="3154908" y="4635303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26F0D13-E365-4775-ADD0-EBE994098F3A}"/>
                </a:ext>
              </a:extLst>
            </p:cNvPr>
            <p:cNvSpPr txBox="1"/>
            <p:nvPr/>
          </p:nvSpPr>
          <p:spPr>
            <a:xfrm>
              <a:off x="3193379" y="349438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3E312E9-BA3D-4DCF-9999-288B5987CC3A}"/>
                </a:ext>
              </a:extLst>
            </p:cNvPr>
            <p:cNvSpPr txBox="1"/>
            <p:nvPr/>
          </p:nvSpPr>
          <p:spPr>
            <a:xfrm>
              <a:off x="3158909" y="257864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94DB4A3-1380-49AC-8845-DC7F97AA0391}"/>
                </a:ext>
              </a:extLst>
            </p:cNvPr>
            <p:cNvSpPr txBox="1"/>
            <p:nvPr/>
          </p:nvSpPr>
          <p:spPr>
            <a:xfrm>
              <a:off x="3193379" y="1757362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925BA957-7AEF-4BA2-AE23-DC55F2540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8660" y="5283627"/>
              <a:ext cx="4" cy="257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EBD1CDD-4B5B-484C-9A58-F136688E3AA4}"/>
                </a:ext>
              </a:extLst>
            </p:cNvPr>
            <p:cNvGrpSpPr/>
            <p:nvPr/>
          </p:nvGrpSpPr>
          <p:grpSpPr>
            <a:xfrm>
              <a:off x="2964391" y="802614"/>
              <a:ext cx="941773" cy="630988"/>
              <a:chOff x="698379" y="1014958"/>
              <a:chExt cx="941773" cy="630988"/>
            </a:xfrm>
          </p:grpSpPr>
          <p:sp>
            <p:nvSpPr>
              <p:cNvPr id="172" name="Flowchart: Decision 171">
                <a:extLst>
                  <a:ext uri="{FF2B5EF4-FFF2-40B4-BE49-F238E27FC236}">
                    <a16:creationId xmlns:a16="http://schemas.microsoft.com/office/drawing/2014/main" id="{6F2F0389-F490-4DC6-A6D3-FB6E407820FF}"/>
                  </a:ext>
                </a:extLst>
              </p:cNvPr>
              <p:cNvSpPr/>
              <p:nvPr/>
            </p:nvSpPr>
            <p:spPr>
              <a:xfrm>
                <a:off x="698379" y="1014958"/>
                <a:ext cx="941773" cy="630988"/>
              </a:xfrm>
              <a:prstGeom prst="flowChartDecisi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A1CFB42-F314-4734-8912-2D47BB71B6B8}"/>
                  </a:ext>
                </a:extLst>
              </p:cNvPr>
              <p:cNvSpPr txBox="1"/>
              <p:nvPr/>
            </p:nvSpPr>
            <p:spPr>
              <a:xfrm>
                <a:off x="884572" y="1145786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SPP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4FFB200-965C-46FB-BCFD-AE680551E670}"/>
                </a:ext>
              </a:extLst>
            </p:cNvPr>
            <p:cNvCxnSpPr/>
            <p:nvPr/>
          </p:nvCxnSpPr>
          <p:spPr>
            <a:xfrm flipH="1" flipV="1">
              <a:off x="3443928" y="1419824"/>
              <a:ext cx="1" cy="2571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C8D5E3B0-F8F4-43EB-AC66-943221804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982" y="5528524"/>
            <a:ext cx="2089657" cy="10440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A2F6D1C9-2CFC-4B04-8BF0-CB5260857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665" y="5528524"/>
            <a:ext cx="2096366" cy="10440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04747F01-8A65-4033-B301-5AE71872A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97" y="5528524"/>
            <a:ext cx="2108044" cy="1044000"/>
          </a:xfrm>
          <a:prstGeom prst="rect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CA30CBA8-5211-41EF-9070-BC5CB8A3E4E6}"/>
              </a:ext>
            </a:extLst>
          </p:cNvPr>
          <p:cNvCxnSpPr>
            <a:cxnSpLocks/>
          </p:cNvCxnSpPr>
          <p:nvPr/>
        </p:nvCxnSpPr>
        <p:spPr>
          <a:xfrm>
            <a:off x="1174240" y="544380"/>
            <a:ext cx="8142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Flowchart: Manual Operation 177">
            <a:extLst>
              <a:ext uri="{FF2B5EF4-FFF2-40B4-BE49-F238E27FC236}">
                <a16:creationId xmlns:a16="http://schemas.microsoft.com/office/drawing/2014/main" id="{5B657E24-C4CE-4D6A-BD6C-632A49DFB331}"/>
              </a:ext>
            </a:extLst>
          </p:cNvPr>
          <p:cNvSpPr/>
          <p:nvPr/>
        </p:nvSpPr>
        <p:spPr>
          <a:xfrm rot="16200000">
            <a:off x="9092585" y="290794"/>
            <a:ext cx="941773" cy="507171"/>
          </a:xfrm>
          <a:prstGeom prst="flowChartManualOperation">
            <a:avLst/>
          </a:prstGeom>
          <a:solidFill>
            <a:srgbClr val="F7030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022AB38-E1F8-4B58-8FA3-CA12781BD616}"/>
              </a:ext>
            </a:extLst>
          </p:cNvPr>
          <p:cNvSpPr txBox="1"/>
          <p:nvPr/>
        </p:nvSpPr>
        <p:spPr>
          <a:xfrm>
            <a:off x="9275937" y="36873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F2F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57D39451-6245-4F30-9A63-DF3DC603D6BD}"/>
              </a:ext>
            </a:extLst>
          </p:cNvPr>
          <p:cNvCxnSpPr>
            <a:cxnSpLocks/>
          </p:cNvCxnSpPr>
          <p:nvPr/>
        </p:nvCxnSpPr>
        <p:spPr>
          <a:xfrm>
            <a:off x="9817057" y="542632"/>
            <a:ext cx="8712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1" name="Picture 180">
            <a:extLst>
              <a:ext uri="{FF2B5EF4-FFF2-40B4-BE49-F238E27FC236}">
                <a16:creationId xmlns:a16="http://schemas.microsoft.com/office/drawing/2014/main" id="{CF0B1C1D-64D6-463A-BFF5-6DB1C395C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720" y="5493138"/>
            <a:ext cx="2083021" cy="10440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7A6D9F52-AFD1-48EE-8C81-16AA10D183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571" y="631634"/>
            <a:ext cx="619211" cy="304843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3C07C4D0-38A3-4A58-83EC-D802584A1E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6606" y="598798"/>
            <a:ext cx="638264" cy="31436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76056D58-73A0-42EC-8E81-998EDB4B52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300" y="610834"/>
            <a:ext cx="638264" cy="28579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47E2F96F-543C-49EC-9055-45ADE7E4E1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053" t="13251" r="16565" b="16214"/>
          <a:stretch/>
        </p:blipFill>
        <p:spPr>
          <a:xfrm>
            <a:off x="7183062" y="609548"/>
            <a:ext cx="407475" cy="31581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4CFE7BB7-300A-4556-9A20-C5DFDACCC2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5302" y="157053"/>
            <a:ext cx="619211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26575 -0.0016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278 L 0.28424 0.0030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CB83-B81F-4968-8000-0B8A8A5E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Konvolucije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CF507-86F5-4004-B84A-244B77022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npr. konvolucija sa 3x3 jezgrom: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5120-B856-4525-BF49-FCBA709D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C6B4E640-075E-4517-95D0-3C8E70A4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63" y="2719812"/>
            <a:ext cx="6037012" cy="3524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CF3766-BCD8-48FD-B3F6-6335BAE15EB8}"/>
              </a:ext>
            </a:extLst>
          </p:cNvPr>
          <p:cNvSpPr txBox="1"/>
          <p:nvPr/>
        </p:nvSpPr>
        <p:spPr>
          <a:xfrm>
            <a:off x="7654756" y="3251243"/>
            <a:ext cx="220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izlazni tenzor značajki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E9B8F-2776-4170-A460-2D451A22399D}"/>
              </a:ext>
            </a:extLst>
          </p:cNvPr>
          <p:cNvSpPr txBox="1"/>
          <p:nvPr/>
        </p:nvSpPr>
        <p:spPr>
          <a:xfrm>
            <a:off x="8288419" y="5046193"/>
            <a:ext cx="218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ulazni tenzor značajki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5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D54F-DEE4-49A5-8321-7E66EA75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Dilatirane konvolucije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77E3-961D-4078-A315-CEBB4700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npr. konvolucija s 3x3 jezgrom i dilatacijom 2: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5719E-5196-4E33-84AC-7C817274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9E629FB4-E81A-4B27-9BE6-4F106C8CE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95" y="2576963"/>
            <a:ext cx="635600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2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1C33-9B8B-4E6E-9A88-9EA14A75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Deformabilne konvolucije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2F93-7784-4ADC-9082-22B69A69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prilagodljive lokacije uzorkovanja</a:t>
            </a:r>
          </a:p>
          <a:p>
            <a:r>
              <a:rPr lang="hr-HR" dirty="0"/>
              <a:t>bilinearna interpolacija</a:t>
            </a:r>
          </a:p>
          <a:p>
            <a:r>
              <a:rPr lang="hr-HR" dirty="0"/>
              <a:t>npr. deformabilna konvolucija s 3x3 jezgrom: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534AA-444E-4A67-950F-0E7FE4A7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5861B4E-BA3F-4D3C-A5F9-96D446D0B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2"/>
          <a:stretch/>
        </p:blipFill>
        <p:spPr>
          <a:xfrm>
            <a:off x="2949297" y="3429000"/>
            <a:ext cx="5994678" cy="350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4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6B2BA-6EDB-4910-9058-DB1D3845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FEA7FE-474D-4868-A157-11C49189DC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/>
          <a:stretch/>
        </p:blipFill>
        <p:spPr>
          <a:xfrm>
            <a:off x="2984566" y="203334"/>
            <a:ext cx="6416609" cy="70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6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3D6D-EE9C-4C9B-983D-9648C549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Srednji omjer presjeka i unije (mIoU)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E280-ED16-4F60-A27D-2576376C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Mean Intersection over Union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98FA8-4742-44EC-8BDB-1C2D9C80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909AD-B432-4353-B890-29FDFBFA522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CFA2E-A33D-43FB-B6DF-8BF8430A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0" y="2791741"/>
            <a:ext cx="6120000" cy="30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2033E-B002-4534-A125-CB2E00BDC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0" y="2791741"/>
            <a:ext cx="6120000" cy="30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FECCEA-B1B9-4D0D-B90B-1C79BDE6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80" y="2791741"/>
            <a:ext cx="6120000" cy="30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CA237-78B5-4F3C-84CA-C3E13896A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640" y="2791741"/>
            <a:ext cx="6120000" cy="30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F002E2-3B6C-4798-A721-6117F1FEB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035" y="2182173"/>
            <a:ext cx="4008372" cy="1138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A78961-5F92-41A6-9AF9-8FBC22878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035" y="3649295"/>
            <a:ext cx="4008373" cy="11861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A85976-741F-4CF1-B430-4BAAE84602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801" y="5014834"/>
            <a:ext cx="4809874" cy="10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0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943</Words>
  <Application>Microsoft Office PowerPoint</Application>
  <PresentationFormat>Widescreen</PresentationFormat>
  <Paragraphs>254</Paragraphs>
  <Slides>23</Slides>
  <Notes>17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  Gusto semantičko prognoziranje regresijom značajki</vt:lpstr>
      <vt:lpstr>Semantička segmentacija</vt:lpstr>
      <vt:lpstr>Semantičko prognoziranje</vt:lpstr>
      <vt:lpstr>PowerPoint Presentation</vt:lpstr>
      <vt:lpstr>Konvolucije</vt:lpstr>
      <vt:lpstr>Dilatirane konvolucije</vt:lpstr>
      <vt:lpstr>Deformabilne konvolucije</vt:lpstr>
      <vt:lpstr>PowerPoint Presentation</vt:lpstr>
      <vt:lpstr>Srednji omjer presjeka i unije (mIoU)</vt:lpstr>
      <vt:lpstr>Eksperimenti</vt:lpstr>
      <vt:lpstr>PowerPoint Presentation</vt:lpstr>
      <vt:lpstr>PowerPoint Presentation</vt:lpstr>
      <vt:lpstr>Rezultati – skup za validaciju</vt:lpstr>
      <vt:lpstr>Rezultati – skup za učenje</vt:lpstr>
      <vt:lpstr>Rezultati – odabir broja slika iz prošlosti</vt:lpstr>
      <vt:lpstr>Kvalitativni rezultati</vt:lpstr>
      <vt:lpstr>Vizualizacija gradijenata po ulaznim slikama</vt:lpstr>
      <vt:lpstr>Zaključak</vt:lpstr>
      <vt:lpstr>Hvala!</vt:lpstr>
      <vt:lpstr>Semantičko prognoziranje na razini slike</vt:lpstr>
      <vt:lpstr>Semantičko prognoziranje na razini semantike (S2S)</vt:lpstr>
      <vt:lpstr>Semantičko prognoziranje na razini značajki (F2F)</vt:lpstr>
      <vt:lpstr>Konvolucije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 Družijanić</dc:creator>
  <cp:lastModifiedBy>Luka Družijanić</cp:lastModifiedBy>
  <cp:revision>35</cp:revision>
  <dcterms:created xsi:type="dcterms:W3CDTF">2022-06-28T14:06:22Z</dcterms:created>
  <dcterms:modified xsi:type="dcterms:W3CDTF">2022-07-05T21:31:40Z</dcterms:modified>
</cp:coreProperties>
</file>